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4" r:id="rId6"/>
    <p:sldId id="258" r:id="rId7"/>
    <p:sldId id="262"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3" d="100"/>
          <a:sy n="83"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27DF9-887F-47DA-B4BC-DE00DB96482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55224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27DF9-887F-47DA-B4BC-DE00DB96482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258656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27DF9-887F-47DA-B4BC-DE00DB96482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847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27DF9-887F-47DA-B4BC-DE00DB96482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32202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27DF9-887F-47DA-B4BC-DE00DB96482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280248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27DF9-887F-47DA-B4BC-DE00DB96482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90744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27DF9-887F-47DA-B4BC-DE00DB96482D}"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395046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27DF9-887F-47DA-B4BC-DE00DB96482D}"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93173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27DF9-887F-47DA-B4BC-DE00DB96482D}"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24308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27DF9-887F-47DA-B4BC-DE00DB96482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195622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27DF9-887F-47DA-B4BC-DE00DB96482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C66A-2DFE-48D4-B425-61284369A64B}" type="slidenum">
              <a:rPr lang="en-US" smtClean="0"/>
              <a:t>‹#›</a:t>
            </a:fld>
            <a:endParaRPr lang="en-US"/>
          </a:p>
        </p:txBody>
      </p:sp>
    </p:spTree>
    <p:extLst>
      <p:ext uri="{BB962C8B-B14F-4D97-AF65-F5344CB8AC3E}">
        <p14:creationId xmlns:p14="http://schemas.microsoft.com/office/powerpoint/2010/main" val="33494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27DF9-887F-47DA-B4BC-DE00DB96482D}" type="datetimeFigureOut">
              <a:rPr lang="en-US" smtClean="0"/>
              <a:t>9/30/2014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9C66A-2DFE-48D4-B425-61284369A64B}" type="slidenum">
              <a:rPr lang="en-US" smtClean="0"/>
              <a:t>‹#›</a:t>
            </a:fld>
            <a:endParaRPr lang="en-US"/>
          </a:p>
        </p:txBody>
      </p:sp>
    </p:spTree>
    <p:extLst>
      <p:ext uri="{BB962C8B-B14F-4D97-AF65-F5344CB8AC3E}">
        <p14:creationId xmlns:p14="http://schemas.microsoft.com/office/powerpoint/2010/main" val="115340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youtu.be/GZ7r8qi3NIY?t=1m33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wordtravels.com/Travelguide/Countries/China/Map" TargetMode="External"/><Relationship Id="rId2" Type="http://schemas.openxmlformats.org/officeDocument/2006/relationships/hyperlink" Target="http://www.economist.com/blogs/analects/2014/09/hong-kongs-protests" TargetMode="External"/><Relationship Id="rId1" Type="http://schemas.openxmlformats.org/officeDocument/2006/relationships/slideLayout" Target="../slideLayouts/slideLayout2.xml"/><Relationship Id="rId5" Type="http://schemas.openxmlformats.org/officeDocument/2006/relationships/hyperlink" Target="http://www.clickondetroit.com/news/hong-kong-youth-prepare-to-resist-china/28291598" TargetMode="External"/><Relationship Id="rId4" Type="http://schemas.openxmlformats.org/officeDocument/2006/relationships/hyperlink" Target="http://www.china.org.cn/english/features/china/203730.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648182"/>
            <a:ext cx="12192000" cy="1323439"/>
          </a:xfrm>
          <a:prstGeom prst="rect">
            <a:avLst/>
          </a:prstGeom>
          <a:noFill/>
        </p:spPr>
        <p:txBody>
          <a:bodyPr wrap="square" rtlCol="0">
            <a:spAutoFit/>
          </a:bodyPr>
          <a:lstStyle/>
          <a:p>
            <a:pPr algn="ctr"/>
            <a:r>
              <a:rPr lang="en-US" sz="8000" dirty="0" smtClean="0">
                <a:solidFill>
                  <a:srgbClr val="FF0000"/>
                </a:solidFill>
                <a:latin typeface="AR DARLING" panose="02000000000000000000" pitchFamily="2" charset="0"/>
                <a:ea typeface="Yu Mincho Demibold" panose="02020600000000000000" pitchFamily="18" charset="-128"/>
              </a:rPr>
              <a:t>Activism in Hong Kong</a:t>
            </a:r>
            <a:endParaRPr lang="en-US" sz="8000" dirty="0">
              <a:solidFill>
                <a:srgbClr val="FF0000"/>
              </a:solidFill>
              <a:latin typeface="AR DARLING" panose="02000000000000000000" pitchFamily="2" charset="0"/>
              <a:ea typeface="Yu Mincho Demibold" panose="02020600000000000000" pitchFamily="18" charset="-128"/>
            </a:endParaRPr>
          </a:p>
        </p:txBody>
      </p:sp>
      <p:sp>
        <p:nvSpPr>
          <p:cNvPr id="6" name="TextBox 5"/>
          <p:cNvSpPr txBox="1"/>
          <p:nvPr/>
        </p:nvSpPr>
        <p:spPr>
          <a:xfrm>
            <a:off x="9294471" y="6053559"/>
            <a:ext cx="3113590"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By: Charles </a:t>
            </a:r>
            <a:r>
              <a:rPr lang="en-US" sz="2000" dirty="0" err="1" smtClean="0">
                <a:solidFill>
                  <a:srgbClr val="FF0000"/>
                </a:solidFill>
                <a:latin typeface="Times New Roman" panose="02020603050405020304" pitchFamily="18" charset="0"/>
                <a:cs typeface="Times New Roman" panose="02020603050405020304" pitchFamily="18" charset="0"/>
              </a:rPr>
              <a:t>Ellzey</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63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“One Country, Two Systems”</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90688"/>
            <a:ext cx="7491412" cy="5022628"/>
          </a:xfrm>
        </p:spPr>
        <p:txBody>
          <a:bodyPr/>
          <a:lstStyle/>
          <a:p>
            <a:r>
              <a:rPr lang="en-US" dirty="0" smtClean="0"/>
              <a:t>Constitutional principle created by Deng Xiaoping (Paramount Leader of People’s Republic of China) in 1980’s for reunification of China</a:t>
            </a:r>
          </a:p>
          <a:p>
            <a:r>
              <a:rPr lang="en-US" dirty="0" smtClean="0"/>
              <a:t>Claims there in only one China, but distinct regions such as Hong Kong, Taiwan, and Macau could retain their own capitalist economic and political systems</a:t>
            </a:r>
          </a:p>
          <a:p>
            <a:r>
              <a:rPr lang="en-US" dirty="0" smtClean="0"/>
              <a:t>Remainder of China to use Socialist system</a:t>
            </a:r>
          </a:p>
          <a:p>
            <a:r>
              <a:rPr lang="en-US" dirty="0" smtClean="0"/>
              <a:t>Territories also deal with financial affairs on their own, have independent foreign relations, and Taiwan amasses its own private military force</a:t>
            </a:r>
          </a:p>
        </p:txBody>
      </p:sp>
      <p:pic>
        <p:nvPicPr>
          <p:cNvPr id="4" name="Picture 3"/>
          <p:cNvPicPr>
            <a:picLocks noChangeAspect="1"/>
          </p:cNvPicPr>
          <p:nvPr/>
        </p:nvPicPr>
        <p:blipFill>
          <a:blip r:embed="rId2"/>
          <a:stretch>
            <a:fillRect/>
          </a:stretch>
        </p:blipFill>
        <p:spPr>
          <a:xfrm>
            <a:off x="7491412" y="2270541"/>
            <a:ext cx="4524375" cy="3838575"/>
          </a:xfrm>
          <a:prstGeom prst="rect">
            <a:avLst/>
          </a:prstGeom>
        </p:spPr>
      </p:pic>
    </p:spTree>
    <p:extLst>
      <p:ext uri="{BB962C8B-B14F-4D97-AF65-F5344CB8AC3E}">
        <p14:creationId xmlns:p14="http://schemas.microsoft.com/office/powerpoint/2010/main" val="318719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Autofit/>
          </a:bodyPr>
          <a:lstStyle/>
          <a:p>
            <a:pPr algn="ctr"/>
            <a:r>
              <a:rPr lang="en-US" sz="6600" dirty="0" smtClean="0">
                <a:latin typeface="Times New Roman" panose="02020603050405020304" pitchFamily="18" charset="0"/>
                <a:cs typeface="Times New Roman" panose="02020603050405020304" pitchFamily="18" charset="0"/>
              </a:rPr>
              <a:t>Hong Kong’s Current Electoral System</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2172866"/>
            <a:ext cx="10515600" cy="4351338"/>
          </a:xfrm>
        </p:spPr>
        <p:txBody>
          <a:bodyPr>
            <a:normAutofit/>
          </a:bodyPr>
          <a:lstStyle/>
          <a:p>
            <a:r>
              <a:rPr lang="en-US" dirty="0"/>
              <a:t>President Xi </a:t>
            </a:r>
            <a:r>
              <a:rPr lang="en-US" dirty="0" err="1"/>
              <a:t>Jinping</a:t>
            </a:r>
            <a:r>
              <a:rPr lang="en-US" dirty="0"/>
              <a:t> has made clear he will have nothing resembling full Western democracy within China’s borders. </a:t>
            </a:r>
            <a:endParaRPr lang="en-US" dirty="0" smtClean="0"/>
          </a:p>
          <a:p>
            <a:r>
              <a:rPr lang="en-US" dirty="0" smtClean="0"/>
              <a:t>Hong Kong Chief Executive </a:t>
            </a:r>
            <a:r>
              <a:rPr lang="en-US" dirty="0"/>
              <a:t>candidates </a:t>
            </a:r>
            <a:r>
              <a:rPr lang="en-US" dirty="0" smtClean="0"/>
              <a:t>are </a:t>
            </a:r>
            <a:r>
              <a:rPr lang="en-US" dirty="0"/>
              <a:t>screened by a committee stacked with Communist Party </a:t>
            </a:r>
            <a:r>
              <a:rPr lang="en-US" dirty="0" smtClean="0"/>
              <a:t>supporters. </a:t>
            </a:r>
          </a:p>
          <a:p>
            <a:r>
              <a:rPr lang="en-US" dirty="0" smtClean="0"/>
              <a:t>The </a:t>
            </a:r>
            <a:r>
              <a:rPr lang="en-US" dirty="0"/>
              <a:t>current election plan, put forward by the central government on August 31st, gives the central government an effective veto over nominees to ensure that Hong Kong remains firmly under its control</a:t>
            </a:r>
            <a:r>
              <a:rPr lang="en-US" dirty="0" smtClean="0"/>
              <a:t>.</a:t>
            </a:r>
          </a:p>
          <a:p>
            <a:r>
              <a:rPr lang="en-US" dirty="0" smtClean="0"/>
              <a:t>Citizens of Hong Kong are willing and allowed by law to openly criticize the government unlike most of China</a:t>
            </a:r>
            <a:endParaRPr lang="en-US" dirty="0"/>
          </a:p>
        </p:txBody>
      </p:sp>
    </p:spTree>
    <p:extLst>
      <p:ext uri="{BB962C8B-B14F-4D97-AF65-F5344CB8AC3E}">
        <p14:creationId xmlns:p14="http://schemas.microsoft.com/office/powerpoint/2010/main" val="137589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Autofit/>
          </a:bodyPr>
          <a:lstStyle/>
          <a:p>
            <a:pPr algn="ctr"/>
            <a:r>
              <a:rPr lang="en-US" sz="6600" dirty="0" smtClean="0">
                <a:latin typeface="Times New Roman" panose="02020603050405020304" pitchFamily="18" charset="0"/>
                <a:cs typeface="Times New Roman" panose="02020603050405020304" pitchFamily="18" charset="0"/>
              </a:rPr>
              <a:t>Other Challenges to Electoral System (or changing it)</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89562" y="1860350"/>
            <a:ext cx="6002438" cy="4997650"/>
          </a:xfrm>
        </p:spPr>
        <p:txBody>
          <a:bodyPr>
            <a:normAutofit fontScale="92500" lnSpcReduction="10000"/>
          </a:bodyPr>
          <a:lstStyle/>
          <a:p>
            <a:r>
              <a:rPr lang="en-US" dirty="0"/>
              <a:t>Until recently the best-known movement had been Occupy Central with Love and Peace, which is modelled on Occupy Wall Street and named after an important business district at the heart of Hong Kong. </a:t>
            </a:r>
            <a:endParaRPr lang="en-US" dirty="0" smtClean="0"/>
          </a:p>
          <a:p>
            <a:r>
              <a:rPr lang="en-US" dirty="0"/>
              <a:t>The expectation of the Communist Party's supporters in Hong Kong, including the tycoons who have long run the territory, is that pragmatism will win the day over idealism. Many bankers and business executives feel there is no chance that China’s leaders will ever compromise; they view the protests as an irritant.</a:t>
            </a:r>
          </a:p>
        </p:txBody>
      </p:sp>
      <p:pic>
        <p:nvPicPr>
          <p:cNvPr id="4" name="Picture 3"/>
          <p:cNvPicPr>
            <a:picLocks noChangeAspect="1"/>
          </p:cNvPicPr>
          <p:nvPr/>
        </p:nvPicPr>
        <p:blipFill>
          <a:blip r:embed="rId2"/>
          <a:stretch>
            <a:fillRect/>
          </a:stretch>
        </p:blipFill>
        <p:spPr>
          <a:xfrm>
            <a:off x="34015" y="2392786"/>
            <a:ext cx="6155547" cy="3693328"/>
          </a:xfrm>
          <a:prstGeom prst="rect">
            <a:avLst/>
          </a:prstGeom>
        </p:spPr>
      </p:pic>
    </p:spTree>
    <p:extLst>
      <p:ext uri="{BB962C8B-B14F-4D97-AF65-F5344CB8AC3E}">
        <p14:creationId xmlns:p14="http://schemas.microsoft.com/office/powerpoint/2010/main" val="659176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Leung’s Aversion to Change</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err="1" smtClean="0"/>
              <a:t>Mr</a:t>
            </a:r>
            <a:r>
              <a:rPr lang="en-US" dirty="0" smtClean="0"/>
              <a:t> Leung acknowledged that the plan may not have been the “ideal” that some wanted, but he called it progress nonetheless. </a:t>
            </a:r>
          </a:p>
          <a:p>
            <a:r>
              <a:rPr lang="en-US" dirty="0" smtClean="0"/>
              <a:t>He said it had given Hong Kong citizens the “universal suffrage” they had been  promised. </a:t>
            </a:r>
          </a:p>
          <a:p>
            <a:r>
              <a:rPr lang="en-US" dirty="0" err="1" smtClean="0"/>
              <a:t>Mr</a:t>
            </a:r>
            <a:r>
              <a:rPr lang="en-US" dirty="0" smtClean="0"/>
              <a:t> Leung said he welcomed “rational” dialogue but that the government would be “resolute” in dealing with the “unlawful” demonstrations. </a:t>
            </a:r>
          </a:p>
          <a:p>
            <a:r>
              <a:rPr lang="en-US" dirty="0" smtClean="0"/>
              <a:t>Asked whether the Chinese army would ever be used, </a:t>
            </a:r>
            <a:r>
              <a:rPr lang="en-US" dirty="0" err="1" smtClean="0"/>
              <a:t>Mr</a:t>
            </a:r>
            <a:r>
              <a:rPr lang="en-US" dirty="0" smtClean="0"/>
              <a:t> Leung expressed his confidence in the police.</a:t>
            </a:r>
          </a:p>
          <a:p>
            <a:r>
              <a:rPr lang="en-US" dirty="0"/>
              <a:t>The tear gas canisters began flying shortly afterward, surprising protesters who exclaimed variations of “are you kidding?” and “shame on you”. Many donned goggles and unfurled umbrellas to protect themselves against the gas, while some raised their hands and yelled, “don’t shoot”. </a:t>
            </a:r>
            <a:endParaRPr lang="en-US" dirty="0" smtClean="0"/>
          </a:p>
          <a:p>
            <a:r>
              <a:rPr lang="en-US" dirty="0" smtClean="0"/>
              <a:t>The </a:t>
            </a:r>
            <a:r>
              <a:rPr lang="en-US" dirty="0"/>
              <a:t>protests did not become violent, but they grew and spread to other areas. The calls for </a:t>
            </a:r>
            <a:r>
              <a:rPr lang="en-US" dirty="0" err="1"/>
              <a:t>Mr</a:t>
            </a:r>
            <a:r>
              <a:rPr lang="en-US" dirty="0"/>
              <a:t> Leung's resignation became </a:t>
            </a:r>
            <a:r>
              <a:rPr lang="en-US" dirty="0" smtClean="0"/>
              <a:t>louder as peaceful protests were met by forceful police action in attempts to stifle public opinion.</a:t>
            </a:r>
            <a:endParaRPr lang="en-US" b="1" dirty="0" smtClean="0"/>
          </a:p>
          <a:p>
            <a:endParaRPr lang="en-US" dirty="0"/>
          </a:p>
        </p:txBody>
      </p:sp>
    </p:spTree>
    <p:extLst>
      <p:ext uri="{BB962C8B-B14F-4D97-AF65-F5344CB8AC3E}">
        <p14:creationId xmlns:p14="http://schemas.microsoft.com/office/powerpoint/2010/main" val="119814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September 28</a:t>
            </a:r>
            <a:r>
              <a:rPr lang="en-US" sz="6600" baseline="30000" dirty="0" smtClean="0">
                <a:latin typeface="Times New Roman" panose="02020603050405020304" pitchFamily="18" charset="0"/>
                <a:cs typeface="Times New Roman" panose="02020603050405020304" pitchFamily="18" charset="0"/>
              </a:rPr>
              <a:t>th</a:t>
            </a:r>
            <a:r>
              <a:rPr lang="en-US" sz="6600" dirty="0" smtClean="0">
                <a:latin typeface="Times New Roman" panose="02020603050405020304" pitchFamily="18" charset="0"/>
                <a:cs typeface="Times New Roman" panose="02020603050405020304" pitchFamily="18" charset="0"/>
              </a:rPr>
              <a:t> and 29th</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t>Tens </a:t>
            </a:r>
            <a:r>
              <a:rPr lang="en-US" dirty="0"/>
              <a:t>of thousands of demonstrators surrounded government offices and filled major thoroughfares around Hong Kong, braving rounds of tear gas from riot police to </a:t>
            </a:r>
            <a:endParaRPr lang="en-US" dirty="0" smtClean="0"/>
          </a:p>
          <a:p>
            <a:r>
              <a:rPr lang="en-US" dirty="0"/>
              <a:t>The protesters’ main demand is that the people of Hong Kong be allowed to vote for any candidate of their choosing in elections for the post of chief executive in 2017</a:t>
            </a:r>
            <a:endParaRPr lang="en-US" dirty="0" smtClean="0"/>
          </a:p>
          <a:p>
            <a:r>
              <a:rPr lang="en-US" dirty="0" smtClean="0"/>
              <a:t>They seek democracy </a:t>
            </a:r>
            <a:r>
              <a:rPr lang="en-US" dirty="0"/>
              <a:t>and demand the resignation of Leung </a:t>
            </a:r>
            <a:r>
              <a:rPr lang="en-US" dirty="0" smtClean="0"/>
              <a:t>Chun-</a:t>
            </a:r>
            <a:r>
              <a:rPr lang="en-US" dirty="0" err="1" smtClean="0"/>
              <a:t>ying</a:t>
            </a:r>
            <a:r>
              <a:rPr lang="en-US" dirty="0"/>
              <a:t>, the territory's Beijing-backed chief </a:t>
            </a:r>
            <a:r>
              <a:rPr lang="en-US" dirty="0" smtClean="0"/>
              <a:t>executive</a:t>
            </a:r>
            <a:endParaRPr lang="en-US" dirty="0"/>
          </a:p>
          <a:p>
            <a:r>
              <a:rPr lang="en-US" dirty="0" smtClean="0">
                <a:hlinkClick r:id="rId2"/>
              </a:rPr>
              <a:t>http://youtu.be/GZ7r8qi3NIY?t=1m33s</a:t>
            </a:r>
            <a:r>
              <a:rPr lang="en-US" dirty="0" smtClean="0"/>
              <a:t> </a:t>
            </a:r>
            <a:endParaRPr lang="en-US" dirty="0"/>
          </a:p>
        </p:txBody>
      </p:sp>
    </p:spTree>
    <p:extLst>
      <p:ext uri="{BB962C8B-B14F-4D97-AF65-F5344CB8AC3E}">
        <p14:creationId xmlns:p14="http://schemas.microsoft.com/office/powerpoint/2010/main" val="429382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Participants</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4474580" cy="4351338"/>
          </a:xfrm>
        </p:spPr>
        <p:txBody>
          <a:bodyPr>
            <a:normAutofit fontScale="77500" lnSpcReduction="20000"/>
          </a:bodyPr>
          <a:lstStyle/>
          <a:p>
            <a:r>
              <a:rPr lang="en-US" dirty="0"/>
              <a:t>The biggest drivers of these protests have been university students and secondary school students, thousands of whom boycotted classes last week. </a:t>
            </a:r>
            <a:endParaRPr lang="en-US" dirty="0" smtClean="0"/>
          </a:p>
          <a:p>
            <a:r>
              <a:rPr lang="en-US" dirty="0" smtClean="0"/>
              <a:t>On </a:t>
            </a:r>
            <a:r>
              <a:rPr lang="en-US" dirty="0"/>
              <a:t>the evening of September 26th the leader of the secondary school students, 17-year-old Joshua Wong of </a:t>
            </a:r>
            <a:r>
              <a:rPr lang="en-US" b="1" dirty="0" err="1" smtClean="0"/>
              <a:t>Scholarism</a:t>
            </a:r>
            <a:r>
              <a:rPr lang="en-US" dirty="0" smtClean="0"/>
              <a:t>, </a:t>
            </a:r>
            <a:r>
              <a:rPr lang="en-US" dirty="0"/>
              <a:t>was arrested; </a:t>
            </a:r>
            <a:endParaRPr lang="en-US" dirty="0" smtClean="0"/>
          </a:p>
          <a:p>
            <a:r>
              <a:rPr lang="en-US" dirty="0" smtClean="0"/>
              <a:t>This arrest, along </a:t>
            </a:r>
            <a:r>
              <a:rPr lang="en-US" dirty="0"/>
              <a:t>with the use of pepper spray by police, was credited with swelling the popularity of the protests over the weekend </a:t>
            </a:r>
            <a:endParaRPr lang="en-US" dirty="0" smtClean="0"/>
          </a:p>
          <a:p>
            <a:r>
              <a:rPr lang="en-US" dirty="0" err="1" smtClean="0"/>
              <a:t>Mr</a:t>
            </a:r>
            <a:r>
              <a:rPr lang="en-US" dirty="0" smtClean="0"/>
              <a:t> </a:t>
            </a:r>
            <a:r>
              <a:rPr lang="en-US" dirty="0"/>
              <a:t>Wong was released on </a:t>
            </a:r>
            <a:r>
              <a:rPr lang="en-US" dirty="0" smtClean="0"/>
              <a:t>Sunday</a:t>
            </a:r>
          </a:p>
        </p:txBody>
      </p:sp>
      <p:pic>
        <p:nvPicPr>
          <p:cNvPr id="4" name="Picture 3"/>
          <p:cNvPicPr>
            <a:picLocks noChangeAspect="1"/>
          </p:cNvPicPr>
          <p:nvPr/>
        </p:nvPicPr>
        <p:blipFill>
          <a:blip r:embed="rId2"/>
          <a:stretch>
            <a:fillRect/>
          </a:stretch>
        </p:blipFill>
        <p:spPr>
          <a:xfrm>
            <a:off x="6010395" y="1825625"/>
            <a:ext cx="5981700" cy="3990975"/>
          </a:xfrm>
          <a:prstGeom prst="rect">
            <a:avLst/>
          </a:prstGeom>
        </p:spPr>
      </p:pic>
    </p:spTree>
    <p:extLst>
      <p:ext uri="{BB962C8B-B14F-4D97-AF65-F5344CB8AC3E}">
        <p14:creationId xmlns:p14="http://schemas.microsoft.com/office/powerpoint/2010/main" val="1241815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Backlash</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95686" y="1690688"/>
            <a:ext cx="6196314" cy="5167312"/>
          </a:xfrm>
        </p:spPr>
        <p:txBody>
          <a:bodyPr>
            <a:normAutofit fontScale="92500" lnSpcReduction="20000"/>
          </a:bodyPr>
          <a:lstStyle/>
          <a:p>
            <a:r>
              <a:rPr lang="en-US" dirty="0"/>
              <a:t>Censors on the mainland have worked hard to block the spread of news and images from Hong Kong. At some point during the protests Chinese authorities seem to have blocked access to </a:t>
            </a:r>
            <a:r>
              <a:rPr lang="en-US" dirty="0" smtClean="0"/>
              <a:t>Instagram.</a:t>
            </a:r>
          </a:p>
          <a:p>
            <a:r>
              <a:rPr lang="en-US" dirty="0" smtClean="0"/>
              <a:t>The </a:t>
            </a:r>
            <a:r>
              <a:rPr lang="en-US" dirty="0"/>
              <a:t>possibility looms of a more severe use of force. A two-day Hong Kong holiday this week, on October 1st and 2nd, to observe national day, may bring some answers either way. </a:t>
            </a:r>
            <a:r>
              <a:rPr lang="en-US" dirty="0" smtClean="0"/>
              <a:t>Organizers </a:t>
            </a:r>
            <a:r>
              <a:rPr lang="en-US" dirty="0"/>
              <a:t>expect more people to join the protests. Worryingly for the government, that could include tourists travelling from the mainland, where the holiday is also observed. The risk of Hong Kong's unrest spilling over into mainland China may continue to rise</a:t>
            </a:r>
          </a:p>
        </p:txBody>
      </p:sp>
      <p:pic>
        <p:nvPicPr>
          <p:cNvPr id="5" name="Picture 4"/>
          <p:cNvPicPr>
            <a:picLocks noChangeAspect="1"/>
          </p:cNvPicPr>
          <p:nvPr/>
        </p:nvPicPr>
        <p:blipFill>
          <a:blip r:embed="rId2"/>
          <a:stretch>
            <a:fillRect/>
          </a:stretch>
        </p:blipFill>
        <p:spPr>
          <a:xfrm>
            <a:off x="0" y="1690688"/>
            <a:ext cx="5944115" cy="3334801"/>
          </a:xfrm>
          <a:prstGeom prst="rect">
            <a:avLst/>
          </a:prstGeom>
        </p:spPr>
      </p:pic>
      <p:pic>
        <p:nvPicPr>
          <p:cNvPr id="6" name="Picture 5"/>
          <p:cNvPicPr>
            <a:picLocks noChangeAspect="1"/>
          </p:cNvPicPr>
          <p:nvPr/>
        </p:nvPicPr>
        <p:blipFill rotWithShape="1">
          <a:blip r:embed="rId3"/>
          <a:srcRect l="26791" t="17907" r="-1" b="20015"/>
          <a:stretch/>
        </p:blipFill>
        <p:spPr>
          <a:xfrm>
            <a:off x="277939" y="5220139"/>
            <a:ext cx="2580069" cy="1637861"/>
          </a:xfrm>
          <a:prstGeom prst="rect">
            <a:avLst/>
          </a:prstGeom>
        </p:spPr>
      </p:pic>
      <p:pic>
        <p:nvPicPr>
          <p:cNvPr id="7" name="Picture 6"/>
          <p:cNvPicPr>
            <a:picLocks noChangeAspect="1"/>
          </p:cNvPicPr>
          <p:nvPr/>
        </p:nvPicPr>
        <p:blipFill>
          <a:blip r:embed="rId4"/>
          <a:stretch>
            <a:fillRect/>
          </a:stretch>
        </p:blipFill>
        <p:spPr>
          <a:xfrm>
            <a:off x="3228397" y="5220139"/>
            <a:ext cx="2396900" cy="1648053"/>
          </a:xfrm>
          <a:prstGeom prst="rect">
            <a:avLst/>
          </a:prstGeom>
        </p:spPr>
      </p:pic>
    </p:spTree>
    <p:extLst>
      <p:ext uri="{BB962C8B-B14F-4D97-AF65-F5344CB8AC3E}">
        <p14:creationId xmlns:p14="http://schemas.microsoft.com/office/powerpoint/2010/main" val="403901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Works Cited</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The Economist: </a:t>
            </a:r>
            <a:r>
              <a:rPr lang="en-US" dirty="0" smtClean="0">
                <a:hlinkClick r:id="rId2"/>
              </a:rPr>
              <a:t>http://www.economist.com/blogs/analects/2014/09/hong-kongs-protests</a:t>
            </a:r>
            <a:endParaRPr lang="en-US" dirty="0" smtClean="0"/>
          </a:p>
          <a:p>
            <a:r>
              <a:rPr lang="en-US" dirty="0" smtClean="0"/>
              <a:t>www.wordtravels.com: </a:t>
            </a:r>
            <a:r>
              <a:rPr lang="en-US" dirty="0" smtClean="0">
                <a:hlinkClick r:id="rId3"/>
              </a:rPr>
              <a:t>http://www.wordtravels.com/Travelguide/Countries/China/Map</a:t>
            </a:r>
            <a:endParaRPr lang="en-US" dirty="0" smtClean="0"/>
          </a:p>
          <a:p>
            <a:r>
              <a:rPr lang="en-US" dirty="0" smtClean="0"/>
              <a:t>www.china.org.cn: </a:t>
            </a:r>
            <a:r>
              <a:rPr lang="en-US" dirty="0" smtClean="0">
                <a:hlinkClick r:id="rId4"/>
              </a:rPr>
              <a:t>http://www.china.org.cn/english/features/china/203730.htm</a:t>
            </a:r>
            <a:endParaRPr lang="en-US" dirty="0" smtClean="0"/>
          </a:p>
          <a:p>
            <a:r>
              <a:rPr lang="en-US" dirty="0" smtClean="0"/>
              <a:t>www.clikcondetroit.com</a:t>
            </a:r>
            <a:r>
              <a:rPr lang="en-US" dirty="0"/>
              <a:t>:</a:t>
            </a:r>
            <a:r>
              <a:rPr lang="en-US" dirty="0" smtClean="0">
                <a:hlinkClick r:id="rId5"/>
              </a:rPr>
              <a:t> http://www.clickondetroit.com/news/hong-kong-youth-prepare-to-resist-china/28291598</a:t>
            </a:r>
            <a:r>
              <a:rPr lang="en-US" dirty="0" smtClean="0"/>
              <a:t> </a:t>
            </a:r>
          </a:p>
          <a:p>
            <a:endParaRPr lang="en-US" dirty="0" smtClean="0"/>
          </a:p>
          <a:p>
            <a:endParaRPr lang="en-US" dirty="0"/>
          </a:p>
        </p:txBody>
      </p:sp>
    </p:spTree>
    <p:extLst>
      <p:ext uri="{BB962C8B-B14F-4D97-AF65-F5344CB8AC3E}">
        <p14:creationId xmlns:p14="http://schemas.microsoft.com/office/powerpoint/2010/main" val="417101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425</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Yu Mincho Demibold</vt:lpstr>
      <vt:lpstr>AR DARLING</vt:lpstr>
      <vt:lpstr>Arial</vt:lpstr>
      <vt:lpstr>Calibri</vt:lpstr>
      <vt:lpstr>Calibri Light</vt:lpstr>
      <vt:lpstr>Times New Roman</vt:lpstr>
      <vt:lpstr>Office Theme</vt:lpstr>
      <vt:lpstr>PowerPoint Presentation</vt:lpstr>
      <vt:lpstr>“One Country, Two Systems”</vt:lpstr>
      <vt:lpstr>Hong Kong’s Current Electoral System</vt:lpstr>
      <vt:lpstr>Other Challenges to Electoral System (or changing it)</vt:lpstr>
      <vt:lpstr>Leung’s Aversion to Change</vt:lpstr>
      <vt:lpstr>September 28th and 29th</vt:lpstr>
      <vt:lpstr>Participants</vt:lpstr>
      <vt:lpstr>Backlash</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Ellzey</dc:creator>
  <cp:lastModifiedBy>Charles Ellzey</cp:lastModifiedBy>
  <cp:revision>13</cp:revision>
  <dcterms:created xsi:type="dcterms:W3CDTF">2014-09-30T15:05:40Z</dcterms:created>
  <dcterms:modified xsi:type="dcterms:W3CDTF">2014-09-30T19:23:29Z</dcterms:modified>
</cp:coreProperties>
</file>