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1371600"/>
            <a:ext cx="8147304" cy="1344168"/>
          </a:xfrm>
        </p:spPr>
        <p:txBody>
          <a:bodyPr vert="horz" lIns="91440" tIns="45720" rIns="91440" bIns="45720" rtlCol="0" anchor="b" anchorCtr="0"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algn="ctr" defTabSz="914400" rtl="0" eaLnBrk="1" latinLnBrk="0" hangingPunct="1">
              <a:lnSpc>
                <a:spcPts val="64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715767"/>
            <a:ext cx="8147304" cy="66751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tx1">
                  <a:lumMod val="75000"/>
                  <a:lumOff val="25000"/>
                </a:schemeClr>
              </a:buClr>
              <a:buSzPct val="75000"/>
              <a:buFont typeface="Wingdings 2" pitchFamily="18" charset="2"/>
              <a:buNone/>
              <a:defRPr sz="2200" b="0" kern="120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4805045" y="430306"/>
            <a:ext cx="3840480" cy="5432612"/>
          </a:xfrm>
          <a:solidFill>
            <a:schemeClr val="bg1">
              <a:lumMod val="85000"/>
            </a:schemeClr>
          </a:solidFill>
          <a:ln w="127000" cap="sq">
            <a:solidFill>
              <a:schemeClr val="bg1"/>
            </a:solidFill>
            <a:miter lim="800000"/>
          </a:ln>
          <a:effectLst>
            <a:outerShdw blurRad="76200" dist="12700" dir="5400000" sx="100500" sy="100500" rotWithShape="0">
              <a:prstClr val="black">
                <a:alpha val="30000"/>
              </a:prstClr>
            </a:outerShdw>
          </a:effectLst>
          <a:scene3d>
            <a:camera prst="orthographicFront"/>
            <a:lightRig rig="threePt" dir="t"/>
          </a:scene3d>
          <a:sp3d extrusionH="50800">
            <a:extrusionClr>
              <a:schemeClr val="tx1"/>
            </a:extrusionClr>
            <a:contourClr>
              <a:schemeClr val="tx1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914400" rtl="0" eaLnBrk="1" latinLnBrk="0" hangingPunct="1">
              <a:spcBef>
                <a:spcPts val="2000"/>
              </a:spcBef>
              <a:buClr>
                <a:schemeClr val="accent2">
                  <a:lumMod val="50000"/>
                  <a:lumOff val="50000"/>
                </a:schemeClr>
              </a:buClr>
              <a:buSzPct val="75000"/>
              <a:buFont typeface="Wingdings 2" pitchFamily="18" charset="2"/>
              <a:buNone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7pPr marL="2743200" indent="-457200">
              <a:defRPr/>
            </a:lvl7pPr>
            <a:lvl8pPr marL="2743200" indent="-457200">
              <a:defRPr/>
            </a:lvl8pPr>
            <a:lvl9pPr marL="27432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1412" y="417513"/>
            <a:ext cx="1600200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1174" y="417513"/>
            <a:ext cx="6499225" cy="57086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475" y="4343398"/>
            <a:ext cx="8147049" cy="1346013"/>
          </a:xfrm>
        </p:spPr>
        <p:txBody>
          <a:bodyPr>
            <a:normAutofit/>
            <a:scene3d>
              <a:camera prst="orthographicFront"/>
              <a:lightRig rig="threePt" dir="t">
                <a:rot lat="0" lon="0" rev="10800000"/>
              </a:lightRig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>
              <a:lnSpc>
                <a:spcPts val="6400"/>
              </a:lnSpc>
              <a:defRPr sz="6000">
                <a:solidFill>
                  <a:schemeClr val="bg1"/>
                </a:solidFill>
                <a:effectLst>
                  <a:outerShdw blurRad="25400" dist="1905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475" y="5688105"/>
            <a:ext cx="8147050" cy="66338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relaxedInset"/>
              <a:bevelB w="38100" h="38100" prst="relaxedInset"/>
            </a:sp3d>
          </a:bodyPr>
          <a:lstStyle>
            <a:lvl1pPr marL="0" indent="0" algn="ctr">
              <a:spcBef>
                <a:spcPts val="0"/>
              </a:spcBef>
              <a:buNone/>
              <a:defRPr b="0" baseline="0">
                <a:solidFill>
                  <a:schemeClr val="bg1"/>
                </a:solidFill>
                <a:effectLst>
                  <a:outerShdw blurRad="25400" dist="254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25400" dist="12700" dir="4200000" algn="ctr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1981200" y="685800"/>
            <a:ext cx="5181600" cy="3352800"/>
          </a:xfrm>
          <a:solidFill>
            <a:schemeClr val="tx1">
              <a:lumMod val="75000"/>
            </a:schemeClr>
          </a:solidFill>
          <a:ln w="127000" cap="sq">
            <a:solidFill>
              <a:schemeClr val="tx1"/>
            </a:solidFill>
            <a:miter lim="800000"/>
          </a:ln>
          <a:effectLst>
            <a:outerShdw blurRad="63500" sx="101000" sy="101000" algn="ctr" rotWithShape="0">
              <a:schemeClr val="bg2">
                <a:lumMod val="20000"/>
                <a:lumOff val="80000"/>
                <a:alpha val="40000"/>
              </a:schemeClr>
            </a:outerShdw>
          </a:effectLst>
          <a:scene3d>
            <a:camera prst="orthographicFront"/>
            <a:lightRig rig="twoPt" dir="t">
              <a:rot lat="0" lon="0" rev="9000000"/>
            </a:lightRig>
          </a:scene3d>
          <a:sp3d prstMaterial="matte">
            <a:bevelT w="12700" prst="relaxedInset"/>
            <a:bevelB w="38100" h="127000" prst="relaxedInset"/>
            <a:extrusionClr>
              <a:schemeClr val="tx1"/>
            </a:extrusionClr>
            <a:contourClr>
              <a:schemeClr val="tx1"/>
            </a:contourClr>
          </a:sp3d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1774826"/>
            <a:ext cx="8147050" cy="1873250"/>
          </a:xfrm>
        </p:spPr>
        <p:txBody>
          <a:bodyPr anchor="b" anchorCtr="0"/>
          <a:lstStyle>
            <a:lvl1pPr algn="ctr">
              <a:defRPr sz="60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3654519"/>
            <a:ext cx="8147050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475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5046" y="1762125"/>
            <a:ext cx="3840480" cy="43640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290763" indent="-461963"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75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5046" y="1550894"/>
            <a:ext cx="3840480" cy="715962"/>
          </a:xfrm>
        </p:spPr>
        <p:txBody>
          <a:bodyPr anchor="b"/>
          <a:lstStyle>
            <a:lvl1pPr marL="0" indent="0" algn="ctr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5046" y="2541494"/>
            <a:ext cx="3840480" cy="35846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502920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5045" y="2353235"/>
            <a:ext cx="3840480" cy="1588"/>
          </a:xfrm>
          <a:prstGeom prst="line">
            <a:avLst/>
          </a:prstGeom>
          <a:ln w="63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540" y="416859"/>
            <a:ext cx="3840480" cy="1994647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2532" y="403412"/>
            <a:ext cx="3840480" cy="572275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7540" y="2438400"/>
            <a:ext cx="3840480" cy="331694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5" y="94129"/>
            <a:ext cx="8147051" cy="145228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5" y="1761565"/>
            <a:ext cx="8147051" cy="4364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2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F19A78-0DAB-EC45-930C-D0C704353C8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1765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57EBF9D-4473-B949-8310-DAF64C86B4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5000"/>
        <a:buFont typeface="Wingdings 2" pitchFamily="18" charset="2"/>
        <a:buChar char="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SzPct val="75000"/>
        <a:buFont typeface="Wingdings 2" pitchFamily="18" charset="2"/>
        <a:buChar char="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8348" y="27432"/>
            <a:ext cx="8147304" cy="1344168"/>
          </a:xfrm>
        </p:spPr>
        <p:txBody>
          <a:bodyPr/>
          <a:lstStyle/>
          <a:p>
            <a:r>
              <a:rPr lang="en-US" dirty="0" smtClean="0"/>
              <a:t>Kim Jong-Un Returns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348" y="2187817"/>
            <a:ext cx="8147304" cy="66751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20" y="1588522"/>
            <a:ext cx="8847881" cy="4980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84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 report on state television said on Thursday the 26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of September that Mr. Kim, 31 was in an “uncomfortable physical conditions”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The supreme leader was absent from a session of the Supreme People’s Assembly, his absence at the SPA- to which he was elected in March with 100% of the vote- renewed speculation about the leader’s whereabouts.</a:t>
            </a: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006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Kim made his last public appearance on September 3</a:t>
            </a:r>
            <a:r>
              <a:rPr lang="en-US" baseline="30000" dirty="0" smtClean="0">
                <a:solidFill>
                  <a:schemeClr val="accent4">
                    <a:lumMod val="50000"/>
                  </a:schemeClr>
                </a:solidFill>
              </a:rPr>
              <a:t>rd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when he attended a musical. 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Previous appearances, showed a clearly overweight Mr. Kim walking with a limp and wearing generously cut trousers, possibly to disguise his walking difficulties.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An anonymous source said to be “familiar with North Korea affairs”- quoted by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Yonhap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said that Kim was suffering from gout,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hyperuricemia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hyperlipidemia, obesity, diabetes and high blood pressure.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It was rumored that Kim Jung-Un secretly flew Western doctors to North Korea to perform surgeries, and routine checkups on the Supreme leader. But those reports have not been confirmed.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During his absence the Supreme leader missed two high profile meetings- the anniversary of the establishment of the Korean’s workers party and the Foundation Day of the North Korean State.</a:t>
            </a: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6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Kim got back to his routine on Tuesday. KCNA said that Mr. Kim was briefed on the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Wisong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Scientists Residential District.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While looking over the exterior of the apartment houses he expressed great satisfaction. Mr. Kim also visited the newly built natural Energy Institute of the State Academy of Sciences.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After all the speculation Mr. Kim is physically unfit but his power is undiminished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7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C562D"/>
                </a:solidFill>
              </a:rPr>
              <a:t>Sources</a:t>
            </a:r>
            <a:endParaRPr lang="en-US" dirty="0">
              <a:solidFill>
                <a:srgbClr val="3C562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00"/>
                </a:solidFill>
                <a:latin typeface="Times"/>
                <a:ea typeface="Times"/>
                <a:cs typeface="Times"/>
              </a:rPr>
              <a:t>"</a:t>
            </a:r>
            <a:r>
              <a:rPr lang="en-US" sz="2400" dirty="0">
                <a:solidFill>
                  <a:srgbClr val="3C562D"/>
                </a:solidFill>
                <a:latin typeface="Times"/>
                <a:ea typeface="Times"/>
                <a:cs typeface="Times"/>
              </a:rPr>
              <a:t>North Korean Leader 'has Illness'" </a:t>
            </a:r>
            <a:r>
              <a:rPr lang="en-US" sz="2400" i="1" dirty="0">
                <a:solidFill>
                  <a:srgbClr val="3C562D"/>
                </a:solidFill>
                <a:latin typeface="Times"/>
                <a:ea typeface="Times"/>
                <a:cs typeface="Times"/>
              </a:rPr>
              <a:t>BBC News</a:t>
            </a:r>
            <a:r>
              <a:rPr lang="en-US" sz="2400" dirty="0">
                <a:solidFill>
                  <a:srgbClr val="3C562D"/>
                </a:solidFill>
                <a:latin typeface="Times"/>
                <a:ea typeface="Times"/>
                <a:cs typeface="Times"/>
              </a:rPr>
              <a:t>. </a:t>
            </a:r>
            <a:r>
              <a:rPr lang="en-US" sz="2400" dirty="0" err="1">
                <a:solidFill>
                  <a:srgbClr val="3C562D"/>
                </a:solidFill>
                <a:latin typeface="Times"/>
                <a:ea typeface="Times"/>
                <a:cs typeface="Times"/>
              </a:rPr>
              <a:t>N.p</a:t>
            </a:r>
            <a:r>
              <a:rPr lang="en-US" sz="2400" dirty="0">
                <a:solidFill>
                  <a:srgbClr val="3C562D"/>
                </a:solidFill>
                <a:latin typeface="Times"/>
                <a:ea typeface="Times"/>
                <a:cs typeface="Times"/>
              </a:rPr>
              <a:t>., </a:t>
            </a:r>
            <a:r>
              <a:rPr lang="en-US" sz="2400" dirty="0" err="1">
                <a:solidFill>
                  <a:srgbClr val="3C562D"/>
                </a:solidFill>
                <a:latin typeface="Times"/>
                <a:ea typeface="Times"/>
                <a:cs typeface="Times"/>
              </a:rPr>
              <a:t>n.d.</a:t>
            </a:r>
            <a:r>
              <a:rPr lang="en-US" sz="2400" dirty="0">
                <a:solidFill>
                  <a:srgbClr val="3C562D"/>
                </a:solidFill>
                <a:latin typeface="Times"/>
                <a:ea typeface="Times"/>
                <a:cs typeface="Times"/>
              </a:rPr>
              <a:t> Web. 14 Oct. 2014</a:t>
            </a:r>
            <a:r>
              <a:rPr lang="en-US" sz="2400" dirty="0" smtClean="0">
                <a:solidFill>
                  <a:srgbClr val="000000"/>
                </a:solidFill>
                <a:latin typeface="Times"/>
                <a:ea typeface="Times"/>
                <a:cs typeface="Times"/>
              </a:rPr>
              <a:t>.</a:t>
            </a:r>
          </a:p>
          <a:p>
            <a:r>
              <a:rPr lang="en-US" dirty="0"/>
              <a:t>"</a:t>
            </a:r>
            <a:r>
              <a:rPr lang="en-US" dirty="0">
                <a:solidFill>
                  <a:srgbClr val="3C562D"/>
                </a:solidFill>
              </a:rPr>
              <a:t>Dancing" Kim Jong-un Video Goes Viral -." </a:t>
            </a:r>
            <a:r>
              <a:rPr lang="en-US" i="1" dirty="0">
                <a:solidFill>
                  <a:srgbClr val="3C562D"/>
                </a:solidFill>
              </a:rPr>
              <a:t>RSS</a:t>
            </a:r>
            <a:r>
              <a:rPr lang="en-US" dirty="0">
                <a:solidFill>
                  <a:srgbClr val="3C562D"/>
                </a:solidFill>
              </a:rPr>
              <a:t>. </a:t>
            </a:r>
            <a:r>
              <a:rPr lang="en-US" dirty="0" err="1">
                <a:solidFill>
                  <a:srgbClr val="3C562D"/>
                </a:solidFill>
              </a:rPr>
              <a:t>N.p</a:t>
            </a:r>
            <a:r>
              <a:rPr lang="en-US" dirty="0">
                <a:solidFill>
                  <a:srgbClr val="3C562D"/>
                </a:solidFill>
              </a:rPr>
              <a:t>., </a:t>
            </a:r>
            <a:r>
              <a:rPr lang="en-US" dirty="0" err="1">
                <a:solidFill>
                  <a:srgbClr val="3C562D"/>
                </a:solidFill>
              </a:rPr>
              <a:t>n.d.</a:t>
            </a:r>
            <a:r>
              <a:rPr lang="en-US" dirty="0">
                <a:solidFill>
                  <a:srgbClr val="3C562D"/>
                </a:solidFill>
              </a:rPr>
              <a:t> Web. 14 Oct. 2014</a:t>
            </a:r>
            <a:r>
              <a:rPr lang="en-US" dirty="0" smtClean="0">
                <a:solidFill>
                  <a:srgbClr val="3C562D"/>
                </a:solidFill>
              </a:rPr>
              <a:t>.</a:t>
            </a:r>
          </a:p>
          <a:p>
            <a:r>
              <a:rPr lang="en-US" dirty="0" smtClean="0">
                <a:solidFill>
                  <a:srgbClr val="3C562D"/>
                </a:solidFill>
              </a:rPr>
              <a:t>"</a:t>
            </a:r>
            <a:r>
              <a:rPr lang="en-US" dirty="0">
                <a:solidFill>
                  <a:srgbClr val="3C562D"/>
                </a:solidFill>
              </a:rPr>
              <a:t>N Korea Leader 'appears in Public'" </a:t>
            </a:r>
            <a:r>
              <a:rPr lang="en-US" i="1" dirty="0">
                <a:solidFill>
                  <a:srgbClr val="3C562D"/>
                </a:solidFill>
              </a:rPr>
              <a:t>BBC News</a:t>
            </a:r>
            <a:r>
              <a:rPr lang="en-US" dirty="0">
                <a:solidFill>
                  <a:srgbClr val="3C562D"/>
                </a:solidFill>
              </a:rPr>
              <a:t>. </a:t>
            </a:r>
            <a:r>
              <a:rPr lang="en-US" dirty="0" err="1">
                <a:solidFill>
                  <a:srgbClr val="3C562D"/>
                </a:solidFill>
              </a:rPr>
              <a:t>N.p</a:t>
            </a:r>
            <a:r>
              <a:rPr lang="en-US" dirty="0">
                <a:solidFill>
                  <a:srgbClr val="3C562D"/>
                </a:solidFill>
              </a:rPr>
              <a:t>., </a:t>
            </a:r>
            <a:r>
              <a:rPr lang="en-US" dirty="0" err="1">
                <a:solidFill>
                  <a:srgbClr val="3C562D"/>
                </a:solidFill>
              </a:rPr>
              <a:t>n.d.</a:t>
            </a:r>
            <a:r>
              <a:rPr lang="en-US" dirty="0">
                <a:solidFill>
                  <a:srgbClr val="3C562D"/>
                </a:solidFill>
              </a:rPr>
              <a:t> Web. 13 Oct. 2014.</a:t>
            </a:r>
          </a:p>
        </p:txBody>
      </p:sp>
    </p:spTree>
    <p:extLst>
      <p:ext uri="{BB962C8B-B14F-4D97-AF65-F5344CB8AC3E}">
        <p14:creationId xmlns:p14="http://schemas.microsoft.com/office/powerpoint/2010/main" val="101439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ddle">
  <a:themeElements>
    <a:clrScheme name="Saddle">
      <a:dk1>
        <a:srgbClr val="302C24"/>
      </a:dk1>
      <a:lt1>
        <a:sysClr val="window" lastClr="FFFFFF"/>
      </a:lt1>
      <a:dk2>
        <a:srgbClr val="AC6416"/>
      </a:dk2>
      <a:lt2>
        <a:srgbClr val="E8E4DB"/>
      </a:lt2>
      <a:accent1>
        <a:srgbClr val="C6B178"/>
      </a:accent1>
      <a:accent2>
        <a:srgbClr val="9C5B14"/>
      </a:accent2>
      <a:accent3>
        <a:srgbClr val="71B2BC"/>
      </a:accent3>
      <a:accent4>
        <a:srgbClr val="78AA5D"/>
      </a:accent4>
      <a:accent5>
        <a:srgbClr val="867099"/>
      </a:accent5>
      <a:accent6>
        <a:srgbClr val="4C6F75"/>
      </a:accent6>
      <a:hlink>
        <a:srgbClr val="F27B0E"/>
      </a:hlink>
      <a:folHlink>
        <a:srgbClr val="989268"/>
      </a:folHlink>
    </a:clrScheme>
    <a:fontScheme name="Saddle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Saddle">
      <a:fillStyleLst>
        <a:solidFill>
          <a:schemeClr val="phClr"/>
        </a:solidFill>
        <a:gradFill rotWithShape="1">
          <a:gsLst>
            <a:gs pos="0">
              <a:schemeClr val="phClr"/>
            </a:gs>
            <a:gs pos="30000">
              <a:schemeClr val="phClr">
                <a:tint val="80000"/>
              </a:schemeClr>
            </a:gs>
            <a:gs pos="100000">
              <a:schemeClr val="phClr">
                <a:tint val="100000"/>
              </a:schemeClr>
            </a:gs>
          </a:gsLst>
          <a:path path="rect">
            <a:fillToRect l="50000" r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30000"/>
                <a:satMod val="120000"/>
              </a:schemeClr>
            </a:duotone>
          </a:blip>
          <a:stretch/>
        </a:blip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50800" cap="flat" cmpd="dbl" algn="ctr">
          <a:solidFill>
            <a:schemeClr val="phClr"/>
          </a:solidFill>
          <a:prstDash val="solid"/>
        </a:ln>
        <a:ln w="7620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FFFFFF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sunrise" dir="tl">
              <a:rot lat="0" lon="0" rev="1200000"/>
            </a:lightRig>
          </a:scene3d>
          <a:sp3d prstMaterial="softEdge">
            <a:bevelT w="0" h="0"/>
          </a:sp3d>
        </a:effectStyle>
        <a:effectStyle>
          <a:effectLst>
            <a:innerShdw blurRad="76200" dist="38100" dir="13500000">
              <a:srgbClr val="FFFFFF">
                <a:alpha val="75000"/>
              </a:srgbClr>
            </a:innerShdw>
          </a:effectLst>
          <a:scene3d>
            <a:camera prst="perspectiveFront" fov="2400000"/>
            <a:lightRig rig="twoPt" dir="tl"/>
          </a:scene3d>
          <a:sp3d>
            <a:bevelT w="25400" h="12700" prst="angle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250000"/>
              </a:schemeClr>
              <a:schemeClr val="phClr">
                <a:tint val="50000"/>
                <a:satMod val="20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90000"/>
                <a:hueMod val="90000"/>
                <a:satMod val="150000"/>
                <a:lumMod val="90000"/>
              </a:schemeClr>
              <a:schemeClr val="phClr">
                <a:tint val="70000"/>
                <a:shade val="80000"/>
                <a:satMod val="3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Saddle.thmx</Template>
  <TotalTime>1175</TotalTime>
  <Words>351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Saddle</vt:lpstr>
      <vt:lpstr>Kim Jong-Un Returns</vt:lpstr>
      <vt:lpstr>PowerPoint Presentation</vt:lpstr>
      <vt:lpstr>PowerPoint Presentation</vt:lpstr>
      <vt:lpstr>Back to Business</vt:lpstr>
      <vt:lpstr>Sources</vt:lpstr>
    </vt:vector>
  </TitlesOfParts>
  <Company>Munsters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Kim Jong-Un Returns</dc:title>
  <dc:creator>Henry Skelton</dc:creator>
  <cp:lastModifiedBy>gg</cp:lastModifiedBy>
  <cp:revision>11</cp:revision>
  <dcterms:created xsi:type="dcterms:W3CDTF">2014-10-13T23:36:13Z</dcterms:created>
  <dcterms:modified xsi:type="dcterms:W3CDTF">2014-10-16T19:35:20Z</dcterms:modified>
</cp:coreProperties>
</file>