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7EDF-3E3A-41B6-A8F3-8BEC25097A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5D005C-85C8-4CC4-A08A-A60FB6300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79EDC9-65A0-4125-9329-16A46076524C}"/>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5" name="Footer Placeholder 4">
            <a:extLst>
              <a:ext uri="{FF2B5EF4-FFF2-40B4-BE49-F238E27FC236}">
                <a16:creationId xmlns:a16="http://schemas.microsoft.com/office/drawing/2014/main" id="{E6ED430D-7EBC-4491-938C-2744EDB1D7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C45E1-2366-4CA7-A43E-5993AA021599}"/>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411132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FB43-2DFB-4091-B8D7-BECD69A419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1D7D0C-B328-4B9C-8525-A266B9456F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6C7F7-1AE0-4B92-A4AA-7D2C14A16E5A}"/>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5" name="Footer Placeholder 4">
            <a:extLst>
              <a:ext uri="{FF2B5EF4-FFF2-40B4-BE49-F238E27FC236}">
                <a16:creationId xmlns:a16="http://schemas.microsoft.com/office/drawing/2014/main" id="{3BA0F10F-BBBF-43A1-896C-5C9B28D27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CF54F-2384-4414-8C7D-4027EF591192}"/>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90978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A49481-08E0-418F-A60A-AD3DD77658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F9162F-696E-4B6A-84C3-2483FF6D62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B8A6A-E61F-4586-97D9-AC9BCD8BA30A}"/>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5" name="Footer Placeholder 4">
            <a:extLst>
              <a:ext uri="{FF2B5EF4-FFF2-40B4-BE49-F238E27FC236}">
                <a16:creationId xmlns:a16="http://schemas.microsoft.com/office/drawing/2014/main" id="{5046BC3B-47B5-43E2-BAF9-4B080B3EA7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5FBFB-32C6-4242-B455-4557C797E5BB}"/>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190898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F5B09-1580-44B4-9932-34C5B9ED5F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98450A-6B3A-4D13-B9FE-90F46A810A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02308-6B83-40EA-B29F-D15193F11EDF}"/>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5" name="Footer Placeholder 4">
            <a:extLst>
              <a:ext uri="{FF2B5EF4-FFF2-40B4-BE49-F238E27FC236}">
                <a16:creationId xmlns:a16="http://schemas.microsoft.com/office/drawing/2014/main" id="{E5D6D434-3F6D-49DE-9D09-683DE0DEB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202167-DD92-4DAA-9125-84FD39B140A0}"/>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86623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88B16-1A16-4185-A7B5-D850F591C1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E7914A-FE2A-4B7E-AE9C-FB1767DB7C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6D9D39-8319-4831-951A-9B200675B03B}"/>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5" name="Footer Placeholder 4">
            <a:extLst>
              <a:ext uri="{FF2B5EF4-FFF2-40B4-BE49-F238E27FC236}">
                <a16:creationId xmlns:a16="http://schemas.microsoft.com/office/drawing/2014/main" id="{DB5A7022-9149-45AF-B846-D1EFFEA93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211DA2-7173-46D0-A94B-BDF7D7C17C0E}"/>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223406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D91FF-0785-4EC3-86AA-540805C1FB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F1E7A2-DB4B-490F-B5F6-B809A68D36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AE35BC-B989-4267-BB49-E9E434A63D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79585F-1799-4A85-8BF7-424C94748461}"/>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6" name="Footer Placeholder 5">
            <a:extLst>
              <a:ext uri="{FF2B5EF4-FFF2-40B4-BE49-F238E27FC236}">
                <a16:creationId xmlns:a16="http://schemas.microsoft.com/office/drawing/2014/main" id="{9FFEC620-ADB9-4204-A7F7-D240E0B6BF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5DE04-4B2C-48DF-BB74-FED7BC96CE88}"/>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295193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26295-1418-4732-8887-0A56148620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D36371-8FFE-49CF-AB3D-7467E0FED5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0A1055-DA80-4C35-8FFE-EA24A44C4C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E4103D-FA9E-4D60-8DC7-22EF40F5C7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5E196C-4C66-4B42-B77F-533E23B676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D8023B-771A-493D-8852-457D90A189D3}"/>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8" name="Footer Placeholder 7">
            <a:extLst>
              <a:ext uri="{FF2B5EF4-FFF2-40B4-BE49-F238E27FC236}">
                <a16:creationId xmlns:a16="http://schemas.microsoft.com/office/drawing/2014/main" id="{7D42263B-EA08-4267-A9A7-936C040888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FB6F85-D1EA-4AB3-A970-07838E890E29}"/>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417024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F8371-7810-4304-A70F-49D10A8E49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9F145A-CBFF-4227-A780-769EC3D42DD1}"/>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4" name="Footer Placeholder 3">
            <a:extLst>
              <a:ext uri="{FF2B5EF4-FFF2-40B4-BE49-F238E27FC236}">
                <a16:creationId xmlns:a16="http://schemas.microsoft.com/office/drawing/2014/main" id="{DB0675B5-B6CE-4C5D-A456-FBCF9E12CF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1CDB91-0A4B-4B26-B0BC-87EE5338F718}"/>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72308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0C7198-6845-4CED-B206-F51BBD5DE894}"/>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3" name="Footer Placeholder 2">
            <a:extLst>
              <a:ext uri="{FF2B5EF4-FFF2-40B4-BE49-F238E27FC236}">
                <a16:creationId xmlns:a16="http://schemas.microsoft.com/office/drawing/2014/main" id="{A5DE7D87-3DDE-4BFC-9636-7168CB3100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E4D9CD-0337-4F07-A6DB-D71016140106}"/>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240397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CD35-E307-4154-BDB2-9CAF7FA5AE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863111-4713-4FC3-84C8-1C4046105B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C8FF9D-254D-4358-95C2-AF71F95F9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31F0BA-51B0-4C85-BD81-F1869F963A00}"/>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6" name="Footer Placeholder 5">
            <a:extLst>
              <a:ext uri="{FF2B5EF4-FFF2-40B4-BE49-F238E27FC236}">
                <a16:creationId xmlns:a16="http://schemas.microsoft.com/office/drawing/2014/main" id="{2BB420CE-A01E-4F9F-BAFC-6AA5B9B062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390AC2-410A-4B9D-BC79-15DA2969110E}"/>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273312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765B2-D0D9-494D-A29C-D1EAEF5D50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BFAD69-9F75-4C81-9032-1F4275604A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52FCEB-1FDC-494D-9690-50E7CD062B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524C45-9F18-4264-BB33-53DDF66B87F7}"/>
              </a:ext>
            </a:extLst>
          </p:cNvPr>
          <p:cNvSpPr>
            <a:spLocks noGrp="1"/>
          </p:cNvSpPr>
          <p:nvPr>
            <p:ph type="dt" sz="half" idx="10"/>
          </p:nvPr>
        </p:nvSpPr>
        <p:spPr/>
        <p:txBody>
          <a:bodyPr/>
          <a:lstStyle/>
          <a:p>
            <a:fld id="{9C806178-F5B4-43A9-BE84-516303D12477}" type="datetimeFigureOut">
              <a:rPr lang="en-US" smtClean="0"/>
              <a:t>10/8/2020</a:t>
            </a:fld>
            <a:endParaRPr lang="en-US"/>
          </a:p>
        </p:txBody>
      </p:sp>
      <p:sp>
        <p:nvSpPr>
          <p:cNvPr id="6" name="Footer Placeholder 5">
            <a:extLst>
              <a:ext uri="{FF2B5EF4-FFF2-40B4-BE49-F238E27FC236}">
                <a16:creationId xmlns:a16="http://schemas.microsoft.com/office/drawing/2014/main" id="{F0691ECA-C7A0-4977-9E39-18F9072CCC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C3D681-0652-4510-9BE7-6F5C471D6767}"/>
              </a:ext>
            </a:extLst>
          </p:cNvPr>
          <p:cNvSpPr>
            <a:spLocks noGrp="1"/>
          </p:cNvSpPr>
          <p:nvPr>
            <p:ph type="sldNum" sz="quarter" idx="12"/>
          </p:nvPr>
        </p:nvSpPr>
        <p:spPr/>
        <p:txBody>
          <a:bodyPr/>
          <a:lstStyle/>
          <a:p>
            <a:fld id="{056B3A65-18ED-4460-BD8B-47F4E5BA0B85}" type="slidenum">
              <a:rPr lang="en-US" smtClean="0"/>
              <a:t>‹#›</a:t>
            </a:fld>
            <a:endParaRPr lang="en-US"/>
          </a:p>
        </p:txBody>
      </p:sp>
    </p:spTree>
    <p:extLst>
      <p:ext uri="{BB962C8B-B14F-4D97-AF65-F5344CB8AC3E}">
        <p14:creationId xmlns:p14="http://schemas.microsoft.com/office/powerpoint/2010/main" val="283352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E37EFA-51BD-4D14-A3D6-05A1EF81F0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38F365-3A4A-49AB-B7A2-56970E12E7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5A61E9-9E27-4441-81F5-6786D61A5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06178-F5B4-43A9-BE84-516303D12477}" type="datetimeFigureOut">
              <a:rPr lang="en-US" smtClean="0"/>
              <a:t>10/8/2020</a:t>
            </a:fld>
            <a:endParaRPr lang="en-US"/>
          </a:p>
        </p:txBody>
      </p:sp>
      <p:sp>
        <p:nvSpPr>
          <p:cNvPr id="5" name="Footer Placeholder 4">
            <a:extLst>
              <a:ext uri="{FF2B5EF4-FFF2-40B4-BE49-F238E27FC236}">
                <a16:creationId xmlns:a16="http://schemas.microsoft.com/office/drawing/2014/main" id="{9AEBD529-52E3-4525-B7CD-1603A77637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D5B29A-BA99-4577-9ECA-5F981D505E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B3A65-18ED-4460-BD8B-47F4E5BA0B85}" type="slidenum">
              <a:rPr lang="en-US" smtClean="0"/>
              <a:t>‹#›</a:t>
            </a:fld>
            <a:endParaRPr lang="en-US"/>
          </a:p>
        </p:txBody>
      </p:sp>
    </p:spTree>
    <p:extLst>
      <p:ext uri="{BB962C8B-B14F-4D97-AF65-F5344CB8AC3E}">
        <p14:creationId xmlns:p14="http://schemas.microsoft.com/office/powerpoint/2010/main" val="291201849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n.wikipedia.org/wiki/Magampura_Mahinda_Rajapaksa_Port" TargetMode="Externa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ahathir_Mohamad" TargetMode="External"/><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www.businessinsider.com/what-is-belt-and-road-china-infrastructure-project-2018-1" TargetMode="External"/><Relationship Id="rId2" Type="http://schemas.openxmlformats.org/officeDocument/2006/relationships/hyperlink" Target="https://foreignpolicy.com/2018/12/06/bri-china-belt-road-initiative-blunder/" TargetMode="External"/><Relationship Id="rId1" Type="http://schemas.openxmlformats.org/officeDocument/2006/relationships/slideLayout" Target="../slideLayouts/slideLayout10.xml"/><Relationship Id="rId5" Type="http://schemas.openxmlformats.org/officeDocument/2006/relationships/hyperlink" Target="https://blogs.worldbank.org/trade/three-opportunities-and-three-risks-belt-and-road-initiative" TargetMode="External"/><Relationship Id="rId4" Type="http://schemas.openxmlformats.org/officeDocument/2006/relationships/hyperlink" Target="https://www.cfr.org/backgrounder/chinas-massive-belt-and-road-initiati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one belt one road land sea routes">
            <a:extLst>
              <a:ext uri="{FF2B5EF4-FFF2-40B4-BE49-F238E27FC236}">
                <a16:creationId xmlns:a16="http://schemas.microsoft.com/office/drawing/2014/main" id="{60B1B170-6870-4DE9-83C1-5E37AB6640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11" r="8500"/>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A8142AB-2590-41BA-8AF3-17C3CD6457A7}"/>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dirty="0">
                <a:solidFill>
                  <a:srgbClr val="FFFFFF"/>
                </a:solidFill>
              </a:rPr>
              <a:t> Economy and Power</a:t>
            </a:r>
          </a:p>
        </p:txBody>
      </p:sp>
      <p:sp>
        <p:nvSpPr>
          <p:cNvPr id="3" name="Subtitle 2">
            <a:extLst>
              <a:ext uri="{FF2B5EF4-FFF2-40B4-BE49-F238E27FC236}">
                <a16:creationId xmlns:a16="http://schemas.microsoft.com/office/drawing/2014/main" id="{A3BFC1E1-0D80-452A-A4CC-D03409864DBF}"/>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Investing in Influence </a:t>
            </a:r>
          </a:p>
        </p:txBody>
      </p:sp>
    </p:spTree>
    <p:extLst>
      <p:ext uri="{BB962C8B-B14F-4D97-AF65-F5344CB8AC3E}">
        <p14:creationId xmlns:p14="http://schemas.microsoft.com/office/powerpoint/2010/main" val="339736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6914B6-4A0F-4095-A0F2-79082752A031}"/>
              </a:ext>
            </a:extLst>
          </p:cNvPr>
          <p:cNvSpPr>
            <a:spLocks noGrp="1"/>
          </p:cNvSpPr>
          <p:nvPr>
            <p:ph type="title"/>
          </p:nvPr>
        </p:nvSpPr>
        <p:spPr>
          <a:xfrm>
            <a:off x="1075767" y="1188637"/>
            <a:ext cx="2988234" cy="4480726"/>
          </a:xfrm>
        </p:spPr>
        <p:txBody>
          <a:bodyPr>
            <a:normAutofit/>
          </a:bodyPr>
          <a:lstStyle/>
          <a:p>
            <a:pPr algn="r"/>
            <a:r>
              <a:rPr lang="en-US" sz="6600"/>
              <a:t>One Belt One Road</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527AF9C-511E-454E-934B-A608646866AD}"/>
              </a:ext>
            </a:extLst>
          </p:cNvPr>
          <p:cNvSpPr>
            <a:spLocks noGrp="1"/>
          </p:cNvSpPr>
          <p:nvPr>
            <p:ph idx="1"/>
          </p:nvPr>
        </p:nvSpPr>
        <p:spPr>
          <a:xfrm>
            <a:off x="5255260" y="1648870"/>
            <a:ext cx="4702848" cy="3560260"/>
          </a:xfrm>
        </p:spPr>
        <p:txBody>
          <a:bodyPr anchor="ctr">
            <a:normAutofit/>
          </a:bodyPr>
          <a:lstStyle/>
          <a:p>
            <a:r>
              <a:rPr lang="en-US" sz="1900"/>
              <a:t>China intends to invest between one trillion and eight trillion dollars in the developing areas of the world by 2049 </a:t>
            </a:r>
          </a:p>
          <a:p>
            <a:endParaRPr lang="en-US" sz="1900"/>
          </a:p>
          <a:p>
            <a:r>
              <a:rPr lang="en-US" sz="1900"/>
              <a:t>It involves partnering with dozens of countries around the world through trade and infrastructure projects, such as shipping lanes, railroads, and airports.</a:t>
            </a:r>
          </a:p>
          <a:p>
            <a:endParaRPr lang="en-US" sz="1900"/>
          </a:p>
          <a:p>
            <a:r>
              <a:rPr lang="en-US" sz="1900"/>
              <a:t>This will have significant implications for the future of the world</a:t>
            </a:r>
          </a:p>
          <a:p>
            <a:endParaRPr lang="en-US" sz="1900"/>
          </a:p>
          <a:p>
            <a:endParaRPr lang="en-US" sz="1900"/>
          </a:p>
        </p:txBody>
      </p:sp>
    </p:spTree>
    <p:extLst>
      <p:ext uri="{BB962C8B-B14F-4D97-AF65-F5344CB8AC3E}">
        <p14:creationId xmlns:p14="http://schemas.microsoft.com/office/powerpoint/2010/main" val="414204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1DED625-FBB8-42B8-A803-0BF56CEB943F}"/>
              </a:ext>
            </a:extLst>
          </p:cNvPr>
          <p:cNvSpPr>
            <a:spLocks noGrp="1"/>
          </p:cNvSpPr>
          <p:nvPr>
            <p:ph type="title"/>
          </p:nvPr>
        </p:nvSpPr>
        <p:spPr>
          <a:xfrm>
            <a:off x="804672" y="1412489"/>
            <a:ext cx="2871095" cy="2127124"/>
          </a:xfrm>
        </p:spPr>
        <p:txBody>
          <a:bodyPr anchor="t">
            <a:normAutofit/>
          </a:bodyPr>
          <a:lstStyle/>
          <a:p>
            <a:r>
              <a:rPr lang="en-US" sz="3600" dirty="0">
                <a:solidFill>
                  <a:schemeClr val="bg1"/>
                </a:solidFill>
              </a:rPr>
              <a:t>Silk Goals</a:t>
            </a:r>
          </a:p>
        </p:txBody>
      </p:sp>
      <p:sp>
        <p:nvSpPr>
          <p:cNvPr id="3" name="Content Placeholder 2">
            <a:extLst>
              <a:ext uri="{FF2B5EF4-FFF2-40B4-BE49-F238E27FC236}">
                <a16:creationId xmlns:a16="http://schemas.microsoft.com/office/drawing/2014/main" id="{46020EDB-B3FA-402F-8DAE-838D5FCE7775}"/>
              </a:ext>
            </a:extLst>
          </p:cNvPr>
          <p:cNvSpPr>
            <a:spLocks noGrp="1"/>
          </p:cNvSpPr>
          <p:nvPr>
            <p:ph sz="half" idx="1"/>
          </p:nvPr>
        </p:nvSpPr>
        <p:spPr>
          <a:xfrm>
            <a:off x="5198993" y="1412489"/>
            <a:ext cx="2926080" cy="4363844"/>
          </a:xfrm>
        </p:spPr>
        <p:txBody>
          <a:bodyPr>
            <a:normAutofit/>
          </a:bodyPr>
          <a:lstStyle/>
          <a:p>
            <a:r>
              <a:rPr lang="en-US" sz="2000" dirty="0"/>
              <a:t>China intends to develop the infrastructure of the developing world</a:t>
            </a:r>
          </a:p>
          <a:p>
            <a:endParaRPr lang="en-US" sz="2000" dirty="0"/>
          </a:p>
          <a:p>
            <a:r>
              <a:rPr lang="en-US" sz="2000" dirty="0"/>
              <a:t>To many countries this provides an alternative to the World Bank and its requirement for investment</a:t>
            </a:r>
          </a:p>
          <a:p>
            <a:endParaRPr lang="en-US" sz="2000" dirty="0"/>
          </a:p>
          <a:p>
            <a:endParaRPr lang="en-US" sz="2000" dirty="0"/>
          </a:p>
          <a:p>
            <a:endParaRPr lang="en-US" sz="2000" dirty="0"/>
          </a:p>
        </p:txBody>
      </p:sp>
      <p:sp>
        <p:nvSpPr>
          <p:cNvPr id="4" name="Content Placeholder 3">
            <a:extLst>
              <a:ext uri="{FF2B5EF4-FFF2-40B4-BE49-F238E27FC236}">
                <a16:creationId xmlns:a16="http://schemas.microsoft.com/office/drawing/2014/main" id="{F345C616-0C57-4B87-9DBD-764E24FC153C}"/>
              </a:ext>
            </a:extLst>
          </p:cNvPr>
          <p:cNvSpPr>
            <a:spLocks noGrp="1"/>
          </p:cNvSpPr>
          <p:nvPr>
            <p:ph sz="half" idx="2"/>
          </p:nvPr>
        </p:nvSpPr>
        <p:spPr>
          <a:xfrm>
            <a:off x="8451604" y="1412489"/>
            <a:ext cx="2926080" cy="4363844"/>
          </a:xfrm>
        </p:spPr>
        <p:txBody>
          <a:bodyPr>
            <a:normAutofit/>
          </a:bodyPr>
          <a:lstStyle/>
          <a:p>
            <a:r>
              <a:rPr lang="en-US" sz="2000" dirty="0"/>
              <a:t>This is particularly popular in countries that have questionable human rights records such as Pakistan </a:t>
            </a:r>
          </a:p>
          <a:p>
            <a:r>
              <a:rPr lang="en-US" sz="2000" dirty="0"/>
              <a:t>Through these investments China hopes to display that its model of development can be applied and is a plausible solution </a:t>
            </a:r>
          </a:p>
        </p:txBody>
      </p:sp>
    </p:spTree>
    <p:extLst>
      <p:ext uri="{BB962C8B-B14F-4D97-AF65-F5344CB8AC3E}">
        <p14:creationId xmlns:p14="http://schemas.microsoft.com/office/powerpoint/2010/main" val="304782323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ECD544C-FE7A-4BD4-A413-2B431762D707}"/>
              </a:ext>
            </a:extLst>
          </p:cNvPr>
          <p:cNvSpPr>
            <a:spLocks noGrp="1"/>
          </p:cNvSpPr>
          <p:nvPr>
            <p:ph type="title"/>
          </p:nvPr>
        </p:nvSpPr>
        <p:spPr>
          <a:xfrm>
            <a:off x="804672" y="1412489"/>
            <a:ext cx="2871095" cy="2156621"/>
          </a:xfrm>
        </p:spPr>
        <p:txBody>
          <a:bodyPr anchor="t">
            <a:normAutofit/>
          </a:bodyPr>
          <a:lstStyle/>
          <a:p>
            <a:r>
              <a:rPr lang="en-US" sz="3600" dirty="0">
                <a:solidFill>
                  <a:srgbClr val="FFFFFF"/>
                </a:solidFill>
              </a:rPr>
              <a:t>Southeast </a:t>
            </a:r>
            <a:br>
              <a:rPr lang="en-US" sz="3600" dirty="0">
                <a:solidFill>
                  <a:srgbClr val="FFFFFF"/>
                </a:solidFill>
              </a:rPr>
            </a:br>
            <a:r>
              <a:rPr lang="en-US" sz="3600" dirty="0">
                <a:solidFill>
                  <a:srgbClr val="FFFFFF"/>
                </a:solidFill>
              </a:rPr>
              <a:t>Asia</a:t>
            </a:r>
          </a:p>
        </p:txBody>
      </p:sp>
      <p:sp>
        <p:nvSpPr>
          <p:cNvPr id="3" name="Content Placeholder 2">
            <a:extLst>
              <a:ext uri="{FF2B5EF4-FFF2-40B4-BE49-F238E27FC236}">
                <a16:creationId xmlns:a16="http://schemas.microsoft.com/office/drawing/2014/main" id="{ACC7697D-9026-4D64-90B8-833A2B275FD3}"/>
              </a:ext>
            </a:extLst>
          </p:cNvPr>
          <p:cNvSpPr>
            <a:spLocks noGrp="1"/>
          </p:cNvSpPr>
          <p:nvPr>
            <p:ph sz="half" idx="1"/>
          </p:nvPr>
        </p:nvSpPr>
        <p:spPr>
          <a:xfrm>
            <a:off x="5198993" y="1412489"/>
            <a:ext cx="2926080" cy="4363844"/>
          </a:xfrm>
        </p:spPr>
        <p:txBody>
          <a:bodyPr>
            <a:normAutofit/>
          </a:bodyPr>
          <a:lstStyle/>
          <a:p>
            <a:r>
              <a:rPr lang="en-US" sz="2000" dirty="0"/>
              <a:t>Southeast Asia is a major part of China’s plan </a:t>
            </a:r>
          </a:p>
          <a:p>
            <a:endParaRPr lang="en-US" sz="2000" dirty="0"/>
          </a:p>
          <a:p>
            <a:r>
              <a:rPr lang="en-US" sz="2000" dirty="0"/>
              <a:t>China has a plan to build a highspeed railway that extends from Laos to Thailand </a:t>
            </a:r>
          </a:p>
          <a:p>
            <a:endParaRPr lang="en-US" sz="2000" dirty="0"/>
          </a:p>
          <a:p>
            <a:r>
              <a:rPr lang="en-US" sz="2000" dirty="0"/>
              <a:t>This railroad will significantly lower travel times and provide more interconnectivity </a:t>
            </a:r>
          </a:p>
        </p:txBody>
      </p:sp>
      <p:sp>
        <p:nvSpPr>
          <p:cNvPr id="4" name="Content Placeholder 3">
            <a:extLst>
              <a:ext uri="{FF2B5EF4-FFF2-40B4-BE49-F238E27FC236}">
                <a16:creationId xmlns:a16="http://schemas.microsoft.com/office/drawing/2014/main" id="{AB99B853-0D4C-42F9-AAC6-89132AB0E673}"/>
              </a:ext>
            </a:extLst>
          </p:cNvPr>
          <p:cNvSpPr>
            <a:spLocks noGrp="1"/>
          </p:cNvSpPr>
          <p:nvPr>
            <p:ph sz="half" idx="2"/>
          </p:nvPr>
        </p:nvSpPr>
        <p:spPr>
          <a:xfrm>
            <a:off x="8451604" y="1412489"/>
            <a:ext cx="2926080" cy="4363844"/>
          </a:xfrm>
        </p:spPr>
        <p:txBody>
          <a:bodyPr>
            <a:normAutofit/>
          </a:bodyPr>
          <a:lstStyle/>
          <a:p>
            <a:r>
              <a:rPr lang="en-US" sz="2000" dirty="0"/>
              <a:t>This will allow China to become more integrated with the reason </a:t>
            </a:r>
          </a:p>
          <a:p>
            <a:endParaRPr lang="en-US" sz="2000" dirty="0"/>
          </a:p>
          <a:p>
            <a:r>
              <a:rPr lang="en-US" sz="2000" dirty="0"/>
              <a:t>China also has plans to build many new rubber solar and industrial manufacturing plants in Thailand</a:t>
            </a:r>
          </a:p>
          <a:p>
            <a:r>
              <a:rPr lang="en-US" sz="2000" dirty="0"/>
              <a:t>This among other projects will provide China with a presence in Southeast Asia </a:t>
            </a:r>
          </a:p>
        </p:txBody>
      </p:sp>
    </p:spTree>
    <p:extLst>
      <p:ext uri="{BB962C8B-B14F-4D97-AF65-F5344CB8AC3E}">
        <p14:creationId xmlns:p14="http://schemas.microsoft.com/office/powerpoint/2010/main" val="2565519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5783D-6F51-4FC2-81D9-4AF9E64B524F}"/>
              </a:ext>
            </a:extLst>
          </p:cNvPr>
          <p:cNvSpPr>
            <a:spLocks noGrp="1"/>
          </p:cNvSpPr>
          <p:nvPr>
            <p:ph type="title"/>
          </p:nvPr>
        </p:nvSpPr>
        <p:spPr>
          <a:xfrm>
            <a:off x="838200" y="365126"/>
            <a:ext cx="5340605" cy="1146176"/>
          </a:xfrm>
        </p:spPr>
        <p:txBody>
          <a:bodyPr vert="horz" lIns="91440" tIns="45720" rIns="91440" bIns="45720" rtlCol="0" anchor="ctr">
            <a:normAutofit/>
          </a:bodyPr>
          <a:lstStyle/>
          <a:p>
            <a:r>
              <a:rPr lang="en-US" kern="1200">
                <a:solidFill>
                  <a:schemeClr val="tx1"/>
                </a:solidFill>
                <a:latin typeface="+mj-lt"/>
                <a:ea typeface="+mj-ea"/>
                <a:cs typeface="+mj-cs"/>
              </a:rPr>
              <a:t>Debt Trap</a:t>
            </a:r>
          </a:p>
        </p:txBody>
      </p:sp>
      <p:sp>
        <p:nvSpPr>
          <p:cNvPr id="71" name="Freeform: Shape 70">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Vertical Text Placeholder 2">
            <a:extLst>
              <a:ext uri="{FF2B5EF4-FFF2-40B4-BE49-F238E27FC236}">
                <a16:creationId xmlns:a16="http://schemas.microsoft.com/office/drawing/2014/main" id="{215A04FA-5AAD-42E8-8596-9413726CC511}"/>
              </a:ext>
            </a:extLst>
          </p:cNvPr>
          <p:cNvSpPr>
            <a:spLocks noGrp="1"/>
          </p:cNvSpPr>
          <p:nvPr>
            <p:ph type="body" orient="vert" idx="1"/>
          </p:nvPr>
        </p:nvSpPr>
        <p:spPr>
          <a:xfrm>
            <a:off x="838200" y="2173288"/>
            <a:ext cx="3603171" cy="3639684"/>
          </a:xfrm>
        </p:spPr>
        <p:txBody>
          <a:bodyPr vert="horz" lIns="91440" tIns="45720" rIns="91440" bIns="45720" rtlCol="0" anchor="ctr">
            <a:normAutofit/>
          </a:bodyPr>
          <a:lstStyle/>
          <a:p>
            <a:r>
              <a:rPr lang="en-US" sz="1400">
                <a:solidFill>
                  <a:srgbClr val="FFFFFF"/>
                </a:solidFill>
              </a:rPr>
              <a:t>Opponents of the massive infrastructure project say that it is simply a way to force countries to concede politically to China through economic means</a:t>
            </a:r>
          </a:p>
          <a:p>
            <a:endParaRPr lang="en-US" sz="1400">
              <a:solidFill>
                <a:srgbClr val="FFFFFF"/>
              </a:solidFill>
            </a:endParaRPr>
          </a:p>
          <a:p>
            <a:r>
              <a:rPr lang="en-US" sz="1400">
                <a:solidFill>
                  <a:srgbClr val="FFFFFF"/>
                </a:solidFill>
              </a:rPr>
              <a:t>While China plans to invest heavily in its peripheral regions this isn’t altruism. China wishes to maintain a heavy trade surplus with these countries as they develop. This will allow China to more easily maintain its economic growth.</a:t>
            </a:r>
          </a:p>
          <a:p>
            <a:r>
              <a:rPr lang="en-US" sz="1400">
                <a:solidFill>
                  <a:srgbClr val="FFFFFF"/>
                </a:solidFill>
              </a:rPr>
              <a:t>This is demonstrated in practice </a:t>
            </a:r>
            <a:r>
              <a:rPr lang="en-US" sz="1400" b="0" i="0">
                <a:solidFill>
                  <a:srgbClr val="FFFFFF"/>
                </a:solidFill>
                <a:effectLst/>
              </a:rPr>
              <a:t> </a:t>
            </a:r>
            <a:r>
              <a:rPr lang="en-US" sz="1400" b="0" i="0" u="sng">
                <a:solidFill>
                  <a:srgbClr val="FFFFFF"/>
                </a:solidFill>
                <a:effectLst/>
                <a:hlinkClick r:id="rId2"/>
              </a:rPr>
              <a:t>Magampura Mahinda Rajapaksa Port</a:t>
            </a:r>
            <a:r>
              <a:rPr lang="en-US" sz="1400" b="0" i="0">
                <a:solidFill>
                  <a:srgbClr val="FFFFFF"/>
                </a:solidFill>
                <a:effectLst/>
              </a:rPr>
              <a:t>, which is now leased to China</a:t>
            </a:r>
            <a:endParaRPr lang="en-US" sz="1400">
              <a:solidFill>
                <a:srgbClr val="FFFFFF"/>
              </a:solidFill>
            </a:endParaRPr>
          </a:p>
        </p:txBody>
      </p:sp>
      <p:pic>
        <p:nvPicPr>
          <p:cNvPr id="2050" name="Picture 2">
            <a:extLst>
              <a:ext uri="{FF2B5EF4-FFF2-40B4-BE49-F238E27FC236}">
                <a16:creationId xmlns:a16="http://schemas.microsoft.com/office/drawing/2014/main" id="{760A68AF-6551-43A0-A2E8-1055353FDB0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83088" y="2230937"/>
            <a:ext cx="5170711" cy="3888374"/>
          </a:xfrm>
          <a:custGeom>
            <a:avLst/>
            <a:gdLst/>
            <a:ahLst/>
            <a:cxnLst/>
            <a:rect l="l" t="t" r="r" b="b"/>
            <a:pathLst>
              <a:path w="4636009" h="5032375">
                <a:moveTo>
                  <a:pt x="0" y="0"/>
                </a:moveTo>
                <a:lnTo>
                  <a:pt x="4636009" y="0"/>
                </a:lnTo>
                <a:lnTo>
                  <a:pt x="4636009" y="5032375"/>
                </a:lnTo>
                <a:lnTo>
                  <a:pt x="0" y="5032375"/>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26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B5E2835-4E47-45B3-9CFE-732FF7B05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2B5FBA4A-DC58-429D-94DF-7C172D68D8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003" b="-1"/>
          <a:stretch/>
        </p:blipFill>
        <p:spPr bwMode="auto">
          <a:xfrm>
            <a:off x="3242695" y="10"/>
            <a:ext cx="8949307" cy="6857990"/>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a:noFill/>
          <a:extLst>
            <a:ext uri="{909E8E84-426E-40DD-AFC4-6F175D3DCCD1}">
              <a14:hiddenFill xmlns:a14="http://schemas.microsoft.com/office/drawing/2010/main">
                <a:solidFill>
                  <a:srgbClr val="FFFFFF"/>
                </a:solidFill>
              </a14:hiddenFill>
            </a:ext>
          </a:extLst>
        </p:spPr>
      </p:pic>
      <p:sp useBgFill="1">
        <p:nvSpPr>
          <p:cNvPr id="73" name="Freeform: Shape 72">
            <a:extLst>
              <a:ext uri="{FF2B5EF4-FFF2-40B4-BE49-F238E27FC236}">
                <a16:creationId xmlns:a16="http://schemas.microsoft.com/office/drawing/2014/main" id="{5B45AD5D-AA52-4F7B-9362-576A39AD9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D5D5D5"/>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5" name="Freeform: Shape 74">
            <a:extLst>
              <a:ext uri="{FF2B5EF4-FFF2-40B4-BE49-F238E27FC236}">
                <a16:creationId xmlns:a16="http://schemas.microsoft.com/office/drawing/2014/main" id="{AEDD7960-4866-4399-BEF6-DD1431AB4E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C9664B-C587-41AF-A8BF-72580B235EE9}"/>
              </a:ext>
            </a:extLst>
          </p:cNvPr>
          <p:cNvSpPr>
            <a:spLocks noGrp="1"/>
          </p:cNvSpPr>
          <p:nvPr>
            <p:ph type="title"/>
          </p:nvPr>
        </p:nvSpPr>
        <p:spPr>
          <a:xfrm>
            <a:off x="371094" y="1161288"/>
            <a:ext cx="3438144" cy="1125728"/>
          </a:xfrm>
        </p:spPr>
        <p:txBody>
          <a:bodyPr vert="horz" lIns="91440" tIns="45720" rIns="91440" bIns="45720" rtlCol="0" anchor="b">
            <a:normAutofit/>
          </a:bodyPr>
          <a:lstStyle/>
          <a:p>
            <a:r>
              <a:rPr lang="en-US" sz="2800"/>
              <a:t>Pushback </a:t>
            </a:r>
          </a:p>
        </p:txBody>
      </p:sp>
      <p:sp>
        <p:nvSpPr>
          <p:cNvPr id="77" name="Rectangle 7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9" name="Rectangle 7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Vertical Text Placeholder 2">
            <a:extLst>
              <a:ext uri="{FF2B5EF4-FFF2-40B4-BE49-F238E27FC236}">
                <a16:creationId xmlns:a16="http://schemas.microsoft.com/office/drawing/2014/main" id="{9EEEC06B-D3F9-489B-B688-B6EBFD870777}"/>
              </a:ext>
            </a:extLst>
          </p:cNvPr>
          <p:cNvSpPr>
            <a:spLocks noGrp="1"/>
          </p:cNvSpPr>
          <p:nvPr>
            <p:ph type="body" orient="vert" idx="1"/>
          </p:nvPr>
        </p:nvSpPr>
        <p:spPr>
          <a:xfrm>
            <a:off x="371094" y="2718054"/>
            <a:ext cx="3438906" cy="3207258"/>
          </a:xfrm>
        </p:spPr>
        <p:txBody>
          <a:bodyPr vert="horz" lIns="91440" tIns="45720" rIns="91440" bIns="45720" rtlCol="0" anchor="t">
            <a:normAutofit/>
          </a:bodyPr>
          <a:lstStyle/>
          <a:p>
            <a:pPr marL="0"/>
            <a:r>
              <a:rPr lang="en-US" sz="1700" b="0" i="0" u="sng" dirty="0">
                <a:effectLst/>
                <a:hlinkClick r:id="rId3"/>
              </a:rPr>
              <a:t>Mahathir Mohamad</a:t>
            </a:r>
            <a:r>
              <a:rPr lang="en-US" sz="1700" b="0" i="0" dirty="0">
                <a:effectLst/>
              </a:rPr>
              <a:t> A politic leader in Malaysia and Prime Minister has referred to the investments China has made as selling the country to foreigners.</a:t>
            </a:r>
          </a:p>
          <a:p>
            <a:pPr marL="0"/>
            <a:endParaRPr lang="en-US" sz="1700" dirty="0"/>
          </a:p>
          <a:p>
            <a:pPr marL="0"/>
            <a:r>
              <a:rPr lang="en-US" sz="1700" b="0" i="0" dirty="0">
                <a:effectLst/>
              </a:rPr>
              <a:t>MRL East Coast Rail Link is intended to connect eastern and western economic zones of Malaysia and will carry freight and passengers  </a:t>
            </a:r>
            <a:endParaRPr lang="en-US" sz="1700" dirty="0"/>
          </a:p>
        </p:txBody>
      </p:sp>
    </p:spTree>
    <p:extLst>
      <p:ext uri="{BB962C8B-B14F-4D97-AF65-F5344CB8AC3E}">
        <p14:creationId xmlns:p14="http://schemas.microsoft.com/office/powerpoint/2010/main" val="347716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4C064-998D-4018-8043-967576E55E79}"/>
              </a:ext>
            </a:extLst>
          </p:cNvPr>
          <p:cNvSpPr>
            <a:spLocks noGrp="1"/>
          </p:cNvSpPr>
          <p:nvPr>
            <p:ph type="title"/>
          </p:nvPr>
        </p:nvSpPr>
        <p:spPr>
          <a:xfrm>
            <a:off x="841249" y="365760"/>
            <a:ext cx="9912072" cy="1188404"/>
          </a:xfrm>
        </p:spPr>
        <p:txBody>
          <a:bodyPr vert="horz" lIns="91440" tIns="45720" rIns="91440" bIns="45720" rtlCol="0" anchor="ctr">
            <a:normAutofit/>
          </a:bodyPr>
          <a:lstStyle/>
          <a:p>
            <a:r>
              <a:rPr lang="en-US" kern="1200">
                <a:solidFill>
                  <a:schemeClr val="tx1"/>
                </a:solidFill>
                <a:latin typeface="+mj-lt"/>
                <a:ea typeface="+mj-ea"/>
                <a:cs typeface="+mj-cs"/>
              </a:rPr>
              <a:t>Returns on Investment</a:t>
            </a:r>
          </a:p>
        </p:txBody>
      </p:sp>
      <p:sp>
        <p:nvSpPr>
          <p:cNvPr id="16"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Vertical Text Placeholder 2">
            <a:extLst>
              <a:ext uri="{FF2B5EF4-FFF2-40B4-BE49-F238E27FC236}">
                <a16:creationId xmlns:a16="http://schemas.microsoft.com/office/drawing/2014/main" id="{E243D279-EE59-41B8-A734-902CEA93ED0D}"/>
              </a:ext>
            </a:extLst>
          </p:cNvPr>
          <p:cNvSpPr>
            <a:spLocks noGrp="1"/>
          </p:cNvSpPr>
          <p:nvPr>
            <p:ph type="body" orient="vert" idx="1"/>
          </p:nvPr>
        </p:nvSpPr>
        <p:spPr>
          <a:xfrm>
            <a:off x="841248" y="2174358"/>
            <a:ext cx="7731642" cy="4045467"/>
          </a:xfrm>
        </p:spPr>
        <p:txBody>
          <a:bodyPr vert="horz" lIns="91440" tIns="45720" rIns="91440" bIns="45720" rtlCol="0" anchor="t">
            <a:normAutofit lnSpcReduction="10000"/>
          </a:bodyPr>
          <a:lstStyle/>
          <a:p>
            <a:r>
              <a:rPr lang="en-US" sz="2400" dirty="0">
                <a:solidFill>
                  <a:schemeClr val="bg1"/>
                </a:solidFill>
              </a:rPr>
              <a:t>China has yet to recoup much of the money that it has invested in the countries around it but the project is only 7 years old, so the future is uncertain</a:t>
            </a:r>
          </a:p>
          <a:p>
            <a:endParaRPr lang="en-US" sz="2400" dirty="0">
              <a:solidFill>
                <a:schemeClr val="bg1"/>
              </a:solidFill>
            </a:endParaRPr>
          </a:p>
          <a:p>
            <a:r>
              <a:rPr lang="en-US" sz="2400" dirty="0">
                <a:solidFill>
                  <a:schemeClr val="bg1"/>
                </a:solidFill>
              </a:rPr>
              <a:t>Regardless of economic implication it is certain that the One Belt One Road has brought China to a new position of power in the world</a:t>
            </a:r>
          </a:p>
          <a:p>
            <a:endParaRPr lang="en-US" sz="2400" dirty="0">
              <a:solidFill>
                <a:schemeClr val="bg1"/>
              </a:solidFill>
            </a:endParaRPr>
          </a:p>
          <a:p>
            <a:r>
              <a:rPr lang="en-US" sz="2400" dirty="0">
                <a:solidFill>
                  <a:schemeClr val="bg1"/>
                </a:solidFill>
              </a:rPr>
              <a:t>Furthering many of the projects that are attributed to the belt and road existed prior and were just rebranded by President Xi of China </a:t>
            </a:r>
          </a:p>
          <a:p>
            <a:endParaRPr lang="en-US" sz="2400" dirty="0">
              <a:solidFill>
                <a:schemeClr val="bg1"/>
              </a:solidFill>
            </a:endParaRPr>
          </a:p>
        </p:txBody>
      </p:sp>
    </p:spTree>
    <p:extLst>
      <p:ext uri="{BB962C8B-B14F-4D97-AF65-F5344CB8AC3E}">
        <p14:creationId xmlns:p14="http://schemas.microsoft.com/office/powerpoint/2010/main" val="2832119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BA4F83E-EB03-4F97-B671-9A8282F9CF06}"/>
              </a:ext>
            </a:extLst>
          </p:cNvPr>
          <p:cNvSpPr>
            <a:spLocks noGrp="1"/>
          </p:cNvSpPr>
          <p:nvPr>
            <p:ph type="title"/>
          </p:nvPr>
        </p:nvSpPr>
        <p:spPr>
          <a:xfrm>
            <a:off x="804671" y="640263"/>
            <a:ext cx="3284331" cy="5254510"/>
          </a:xfrm>
        </p:spPr>
        <p:txBody>
          <a:bodyPr vert="horz" lIns="91440" tIns="45720" rIns="91440" bIns="45720" rtlCol="0" anchor="ctr">
            <a:normAutofit/>
          </a:bodyPr>
          <a:lstStyle/>
          <a:p>
            <a:r>
              <a:rPr lang="en-US" kern="1200">
                <a:solidFill>
                  <a:schemeClr val="tx1"/>
                </a:solidFill>
                <a:latin typeface="+mj-lt"/>
                <a:ea typeface="+mj-ea"/>
                <a:cs typeface="+mj-cs"/>
              </a:rPr>
              <a:t>Shortcomings </a:t>
            </a:r>
          </a:p>
        </p:txBody>
      </p:sp>
      <p:sp>
        <p:nvSpPr>
          <p:cNvPr id="3" name="Vertical Text Placeholder 2">
            <a:extLst>
              <a:ext uri="{FF2B5EF4-FFF2-40B4-BE49-F238E27FC236}">
                <a16:creationId xmlns:a16="http://schemas.microsoft.com/office/drawing/2014/main" id="{5F9BCE18-0319-4841-9575-AACBF6C2BDAD}"/>
              </a:ext>
            </a:extLst>
          </p:cNvPr>
          <p:cNvSpPr>
            <a:spLocks noGrp="1"/>
          </p:cNvSpPr>
          <p:nvPr>
            <p:ph type="body" orient="vert" idx="1"/>
          </p:nvPr>
        </p:nvSpPr>
        <p:spPr>
          <a:xfrm>
            <a:off x="5358384" y="640263"/>
            <a:ext cx="6028944" cy="5254510"/>
          </a:xfrm>
        </p:spPr>
        <p:txBody>
          <a:bodyPr vert="horz" lIns="91440" tIns="45720" rIns="91440" bIns="45720" rtlCol="0" anchor="ctr">
            <a:normAutofit/>
          </a:bodyPr>
          <a:lstStyle/>
          <a:p>
            <a:r>
              <a:rPr lang="en-US" sz="2200" dirty="0">
                <a:solidFill>
                  <a:schemeClr val="bg1"/>
                </a:solidFill>
              </a:rPr>
              <a:t>It is likely that President Xi views the Belt and Road Initiative as a pet project  </a:t>
            </a:r>
          </a:p>
          <a:p>
            <a:endParaRPr lang="en-US" sz="2200" dirty="0">
              <a:solidFill>
                <a:schemeClr val="bg1"/>
              </a:solidFill>
            </a:endParaRPr>
          </a:p>
          <a:p>
            <a:r>
              <a:rPr lang="en-US" sz="2200" dirty="0">
                <a:solidFill>
                  <a:schemeClr val="bg1"/>
                </a:solidFill>
              </a:rPr>
              <a:t>Despite stringent capital controls on any Chinese investments outside the BRI only 12% of Chinese foreign investments goes to countries participating in the BRI</a:t>
            </a:r>
          </a:p>
          <a:p>
            <a:endParaRPr lang="en-US" sz="2200" dirty="0">
              <a:solidFill>
                <a:schemeClr val="bg1"/>
              </a:solidFill>
            </a:endParaRPr>
          </a:p>
          <a:p>
            <a:r>
              <a:rPr lang="en-US" sz="2200" dirty="0">
                <a:solidFill>
                  <a:schemeClr val="bg1"/>
                </a:solidFill>
              </a:rPr>
              <a:t>Roughly 1/3 of this investments goes to already developed nations such as Israel or South Korea. While at the same time many countries are mad at China for throwing its money around the prime minister of Malaysia even went so far as to call the project “New Colonialism”</a:t>
            </a:r>
          </a:p>
          <a:p>
            <a:endParaRPr lang="en-US" sz="2200" dirty="0">
              <a:solidFill>
                <a:schemeClr val="bg1"/>
              </a:solidFill>
            </a:endParaRPr>
          </a:p>
        </p:txBody>
      </p:sp>
    </p:spTree>
    <p:extLst>
      <p:ext uri="{BB962C8B-B14F-4D97-AF65-F5344CB8AC3E}">
        <p14:creationId xmlns:p14="http://schemas.microsoft.com/office/powerpoint/2010/main" val="69433982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D8A6F39-F249-42B7-97F2-8FC0414ED496}"/>
              </a:ext>
            </a:extLst>
          </p:cNvPr>
          <p:cNvSpPr>
            <a:spLocks noGrp="1"/>
          </p:cNvSpPr>
          <p:nvPr>
            <p:ph type="title"/>
          </p:nvPr>
        </p:nvSpPr>
        <p:spPr>
          <a:xfrm>
            <a:off x="804671" y="640263"/>
            <a:ext cx="3284331" cy="5254510"/>
          </a:xfrm>
        </p:spPr>
        <p:txBody>
          <a:bodyPr vert="horz" lIns="91440" tIns="45720" rIns="91440" bIns="45720" rtlCol="0" anchor="ctr">
            <a:normAutofit/>
          </a:bodyPr>
          <a:lstStyle/>
          <a:p>
            <a:r>
              <a:rPr lang="en-US" kern="1200">
                <a:solidFill>
                  <a:schemeClr val="tx1"/>
                </a:solidFill>
                <a:latin typeface="+mj-lt"/>
                <a:ea typeface="+mj-ea"/>
                <a:cs typeface="+mj-cs"/>
              </a:rPr>
              <a:t>References</a:t>
            </a:r>
          </a:p>
        </p:txBody>
      </p:sp>
      <p:sp>
        <p:nvSpPr>
          <p:cNvPr id="3" name="Vertical Text Placeholder 2">
            <a:extLst>
              <a:ext uri="{FF2B5EF4-FFF2-40B4-BE49-F238E27FC236}">
                <a16:creationId xmlns:a16="http://schemas.microsoft.com/office/drawing/2014/main" id="{ADE83860-862F-470B-AE8A-E94F52B9BAA7}"/>
              </a:ext>
            </a:extLst>
          </p:cNvPr>
          <p:cNvSpPr>
            <a:spLocks noGrp="1"/>
          </p:cNvSpPr>
          <p:nvPr>
            <p:ph type="body" orient="vert" idx="1"/>
          </p:nvPr>
        </p:nvSpPr>
        <p:spPr>
          <a:xfrm>
            <a:off x="5358384" y="640263"/>
            <a:ext cx="6028944" cy="5254510"/>
          </a:xfrm>
        </p:spPr>
        <p:txBody>
          <a:bodyPr vert="horz" lIns="91440" tIns="45720" rIns="91440" bIns="45720" rtlCol="0" anchor="ctr">
            <a:normAutofit/>
          </a:bodyPr>
          <a:lstStyle/>
          <a:p>
            <a:r>
              <a:rPr lang="en-US" sz="2200" dirty="0">
                <a:solidFill>
                  <a:schemeClr val="bg1"/>
                </a:solidFill>
                <a:hlinkClick r:id="rId2"/>
              </a:rPr>
              <a:t>https://foreignpolicy.com/2018/12/06/bri-china-belt-road-initiative-blunder/</a:t>
            </a:r>
            <a:endParaRPr lang="en-US" sz="2200" dirty="0">
              <a:solidFill>
                <a:schemeClr val="bg1"/>
              </a:solidFill>
            </a:endParaRPr>
          </a:p>
          <a:p>
            <a:r>
              <a:rPr lang="en-US" sz="2200" dirty="0">
                <a:solidFill>
                  <a:schemeClr val="bg1"/>
                </a:solidFill>
                <a:hlinkClick r:id="rId3"/>
              </a:rPr>
              <a:t>https://www.businessinsider.com/what-is-belt-and-road-china-infrastructure-project-2018-1</a:t>
            </a:r>
            <a:endParaRPr lang="en-US" sz="2200" dirty="0">
              <a:solidFill>
                <a:schemeClr val="bg1"/>
              </a:solidFill>
            </a:endParaRPr>
          </a:p>
          <a:p>
            <a:r>
              <a:rPr lang="en-US" sz="2200" dirty="0">
                <a:solidFill>
                  <a:schemeClr val="bg1"/>
                </a:solidFill>
                <a:hlinkClick r:id="rId4"/>
              </a:rPr>
              <a:t>https://www.cfr.org/backgrounder/chinas-massive-belt-and-road-initiative</a:t>
            </a:r>
            <a:endParaRPr lang="en-US" sz="2200" dirty="0">
              <a:solidFill>
                <a:schemeClr val="bg1"/>
              </a:solidFill>
            </a:endParaRPr>
          </a:p>
          <a:p>
            <a:r>
              <a:rPr lang="en-US" sz="2200" dirty="0">
                <a:solidFill>
                  <a:schemeClr val="bg1"/>
                </a:solidFill>
                <a:hlinkClick r:id="rId5"/>
              </a:rPr>
              <a:t>https://blogs.worldbank.org/trade/three-opportunities-and-three-risks-belt-and-road-initiative</a:t>
            </a:r>
            <a:endParaRPr lang="en-US" sz="2200" dirty="0">
              <a:solidFill>
                <a:schemeClr val="bg1"/>
              </a:solidFill>
            </a:endParaRPr>
          </a:p>
          <a:p>
            <a:endParaRPr lang="en-US" sz="2200" dirty="0">
              <a:solidFill>
                <a:schemeClr val="bg1"/>
              </a:solidFill>
            </a:endParaRPr>
          </a:p>
        </p:txBody>
      </p:sp>
    </p:spTree>
    <p:extLst>
      <p:ext uri="{BB962C8B-B14F-4D97-AF65-F5344CB8AC3E}">
        <p14:creationId xmlns:p14="http://schemas.microsoft.com/office/powerpoint/2010/main" val="100372140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559</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Economy and Power</vt:lpstr>
      <vt:lpstr>One Belt One Road</vt:lpstr>
      <vt:lpstr>Silk Goals</vt:lpstr>
      <vt:lpstr>Southeast  Asia</vt:lpstr>
      <vt:lpstr>Debt Trap</vt:lpstr>
      <vt:lpstr>Pushback </vt:lpstr>
      <vt:lpstr>Returns on Investment</vt:lpstr>
      <vt:lpstr>Shortcomings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Economy and Power</dc:title>
  <dc:creator>westwarren2775@gmail.com</dc:creator>
  <cp:lastModifiedBy>westwarren2775@gmail.com</cp:lastModifiedBy>
  <cp:revision>1</cp:revision>
  <dcterms:created xsi:type="dcterms:W3CDTF">2020-10-08T12:54:01Z</dcterms:created>
  <dcterms:modified xsi:type="dcterms:W3CDTF">2020-10-08T12:57:21Z</dcterms:modified>
</cp:coreProperties>
</file>