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1"/>
  </p:notesMasterIdLst>
  <p:handoutMasterIdLst>
    <p:handoutMasterId r:id="rId72"/>
  </p:handoutMasterIdLst>
  <p:sldIdLst>
    <p:sldId id="256" r:id="rId2"/>
    <p:sldId id="345" r:id="rId3"/>
    <p:sldId id="346" r:id="rId4"/>
    <p:sldId id="344" r:id="rId5"/>
    <p:sldId id="349" r:id="rId6"/>
    <p:sldId id="348" r:id="rId7"/>
    <p:sldId id="350" r:id="rId8"/>
    <p:sldId id="320" r:id="rId9"/>
    <p:sldId id="314" r:id="rId10"/>
    <p:sldId id="310" r:id="rId11"/>
    <p:sldId id="311" r:id="rId12"/>
    <p:sldId id="309" r:id="rId13"/>
    <p:sldId id="304" r:id="rId14"/>
    <p:sldId id="306" r:id="rId15"/>
    <p:sldId id="307" r:id="rId16"/>
    <p:sldId id="308" r:id="rId17"/>
    <p:sldId id="313" r:id="rId18"/>
    <p:sldId id="303" r:id="rId19"/>
    <p:sldId id="260" r:id="rId20"/>
    <p:sldId id="288" r:id="rId21"/>
    <p:sldId id="289" r:id="rId22"/>
    <p:sldId id="299" r:id="rId23"/>
    <p:sldId id="291" r:id="rId24"/>
    <p:sldId id="264" r:id="rId25"/>
    <p:sldId id="265" r:id="rId26"/>
    <p:sldId id="300" r:id="rId27"/>
    <p:sldId id="293" r:id="rId28"/>
    <p:sldId id="317" r:id="rId29"/>
    <p:sldId id="301" r:id="rId30"/>
    <p:sldId id="268" r:id="rId31"/>
    <p:sldId id="347" r:id="rId32"/>
    <p:sldId id="271" r:id="rId33"/>
    <p:sldId id="316" r:id="rId34"/>
    <p:sldId id="351" r:id="rId35"/>
    <p:sldId id="305" r:id="rId36"/>
    <p:sldId id="352" r:id="rId37"/>
    <p:sldId id="353" r:id="rId38"/>
    <p:sldId id="354" r:id="rId39"/>
    <p:sldId id="319" r:id="rId40"/>
    <p:sldId id="323" r:id="rId41"/>
    <p:sldId id="325" r:id="rId42"/>
    <p:sldId id="259" r:id="rId43"/>
    <p:sldId id="312" r:id="rId44"/>
    <p:sldId id="326" r:id="rId45"/>
    <p:sldId id="321" r:id="rId46"/>
    <p:sldId id="258" r:id="rId47"/>
    <p:sldId id="298" r:id="rId48"/>
    <p:sldId id="283" r:id="rId49"/>
    <p:sldId id="332" r:id="rId50"/>
    <p:sldId id="333" r:id="rId51"/>
    <p:sldId id="334" r:id="rId52"/>
    <p:sldId id="284" r:id="rId53"/>
    <p:sldId id="285" r:id="rId54"/>
    <p:sldId id="286" r:id="rId55"/>
    <p:sldId id="335" r:id="rId56"/>
    <p:sldId id="336" r:id="rId57"/>
    <p:sldId id="290" r:id="rId58"/>
    <p:sldId id="337" r:id="rId59"/>
    <p:sldId id="292" r:id="rId60"/>
    <p:sldId id="338" r:id="rId61"/>
    <p:sldId id="339" r:id="rId62"/>
    <p:sldId id="294" r:id="rId63"/>
    <p:sldId id="295" r:id="rId64"/>
    <p:sldId id="270" r:id="rId65"/>
    <p:sldId id="297" r:id="rId66"/>
    <p:sldId id="342" r:id="rId67"/>
    <p:sldId id="302" r:id="rId68"/>
    <p:sldId id="343" r:id="rId69"/>
    <p:sldId id="322" r:id="rId7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341"/>
    <a:srgbClr val="334375"/>
    <a:srgbClr val="162240"/>
    <a:srgbClr val="FFFFFF"/>
    <a:srgbClr val="EBEFF2"/>
    <a:srgbClr val="AEB6BA"/>
    <a:srgbClr val="EDEDED"/>
    <a:srgbClr val="B70C0A"/>
    <a:srgbClr val="AC0000"/>
    <a:srgbClr val="2A3C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18918C-148D-4C59-BC63-F4DE4FCF867E}" v="97" dt="2021-08-19T16:39:56.599"/>
    <p1510:client id="{6EDF316E-19C5-4B8A-827B-CC4FA0122536}" v="1" dt="2021-08-20T17:22:28.247"/>
    <p1510:client id="{71933980-4928-4CCF-992E-8C674EDA7F6A}" v="2" dt="2021-08-20T16:03:29.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30" autoAdjust="0"/>
    <p:restoredTop sz="81644" autoAdjust="0"/>
  </p:normalViewPr>
  <p:slideViewPr>
    <p:cSldViewPr snapToGrid="0" snapToObjects="1">
      <p:cViewPr>
        <p:scale>
          <a:sx n="110" d="100"/>
          <a:sy n="110" d="100"/>
        </p:scale>
        <p:origin x="3072" y="528"/>
      </p:cViewPr>
      <p:guideLst>
        <p:guide orient="horz" pos="2160"/>
        <p:guide pos="2880"/>
      </p:guideLst>
    </p:cSldViewPr>
  </p:slideViewPr>
  <p:outlineViewPr>
    <p:cViewPr>
      <p:scale>
        <a:sx n="33" d="100"/>
        <a:sy n="33" d="100"/>
      </p:scale>
      <p:origin x="0" y="-4712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38" tIns="45719" rIns="91438" bIns="45719"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5138"/>
          </a:xfrm>
          <a:prstGeom prst="rect">
            <a:avLst/>
          </a:prstGeom>
        </p:spPr>
        <p:txBody>
          <a:bodyPr vert="horz" lIns="91438" tIns="45719" rIns="91438" bIns="45719" rtlCol="0"/>
          <a:lstStyle>
            <a:lvl1pPr algn="r">
              <a:defRPr sz="1200"/>
            </a:lvl1pPr>
          </a:lstStyle>
          <a:p>
            <a:fld id="{1E86A71D-AB58-428A-8C9D-05D456B01ED9}" type="datetimeFigureOut">
              <a:rPr lang="en-US" smtClean="0"/>
              <a:pPr/>
              <a:t>8/20/21</a:t>
            </a:fld>
            <a:endParaRPr lang="en-US" dirty="0"/>
          </a:p>
        </p:txBody>
      </p:sp>
      <p:sp>
        <p:nvSpPr>
          <p:cNvPr id="4" name="Footer Placeholder 3"/>
          <p:cNvSpPr>
            <a:spLocks noGrp="1"/>
          </p:cNvSpPr>
          <p:nvPr>
            <p:ph type="ftr" sz="quarter" idx="2"/>
          </p:nvPr>
        </p:nvSpPr>
        <p:spPr>
          <a:xfrm>
            <a:off x="0" y="8842376"/>
            <a:ext cx="3043238" cy="465138"/>
          </a:xfrm>
          <a:prstGeom prst="rect">
            <a:avLst/>
          </a:prstGeom>
        </p:spPr>
        <p:txBody>
          <a:bodyPr vert="horz" lIns="91438" tIns="45719" rIns="91438" bIns="4571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6"/>
            <a:ext cx="3043238" cy="465138"/>
          </a:xfrm>
          <a:prstGeom prst="rect">
            <a:avLst/>
          </a:prstGeom>
        </p:spPr>
        <p:txBody>
          <a:bodyPr vert="horz" lIns="91438" tIns="45719" rIns="91438" bIns="45719" rtlCol="0" anchor="b"/>
          <a:lstStyle>
            <a:lvl1pPr algn="r">
              <a:defRPr sz="1200"/>
            </a:lvl1pPr>
          </a:lstStyle>
          <a:p>
            <a:fld id="{DD3398B2-148A-47B0-BF7C-249C52EC6061}" type="slidenum">
              <a:rPr lang="en-US" smtClean="0"/>
              <a:pPr/>
              <a:t>‹#›</a:t>
            </a:fld>
            <a:endParaRPr lang="en-US" dirty="0"/>
          </a:p>
        </p:txBody>
      </p:sp>
    </p:spTree>
    <p:extLst>
      <p:ext uri="{BB962C8B-B14F-4D97-AF65-F5344CB8AC3E}">
        <p14:creationId xmlns:p14="http://schemas.microsoft.com/office/powerpoint/2010/main" val="63638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38" tIns="45719" rIns="91438" bIns="45719" rtlCol="0"/>
          <a:lstStyle>
            <a:lvl1pPr algn="l">
              <a:defRPr sz="1200"/>
            </a:lvl1pPr>
          </a:lstStyle>
          <a:p>
            <a:endParaRPr lang="en-US" dirty="0"/>
          </a:p>
        </p:txBody>
      </p:sp>
      <p:sp>
        <p:nvSpPr>
          <p:cNvPr id="3" name="Date Placeholder 2"/>
          <p:cNvSpPr>
            <a:spLocks noGrp="1"/>
          </p:cNvSpPr>
          <p:nvPr>
            <p:ph type="dt" idx="1"/>
          </p:nvPr>
        </p:nvSpPr>
        <p:spPr>
          <a:xfrm>
            <a:off x="3978275" y="0"/>
            <a:ext cx="3043238" cy="465138"/>
          </a:xfrm>
          <a:prstGeom prst="rect">
            <a:avLst/>
          </a:prstGeom>
        </p:spPr>
        <p:txBody>
          <a:bodyPr vert="horz" lIns="91438" tIns="45719" rIns="91438" bIns="45719" rtlCol="0"/>
          <a:lstStyle>
            <a:lvl1pPr algn="r">
              <a:defRPr sz="1200"/>
            </a:lvl1pPr>
          </a:lstStyle>
          <a:p>
            <a:fld id="{BF5D282F-DEC4-40AF-9C9F-C010C3565B4E}" type="datetimeFigureOut">
              <a:rPr lang="en-US" smtClean="0"/>
              <a:pPr/>
              <a:t>8/20/21</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38" tIns="45719" rIns="91438" bIns="45719" rtlCol="0" anchor="ctr"/>
          <a:lstStyle/>
          <a:p>
            <a:endParaRPr lang="en-US" dirty="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6"/>
            <a:ext cx="3043238" cy="465138"/>
          </a:xfrm>
          <a:prstGeom prst="rect">
            <a:avLst/>
          </a:prstGeom>
        </p:spPr>
        <p:txBody>
          <a:bodyPr vert="horz" lIns="91438" tIns="45719" rIns="91438" bIns="4571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6"/>
            <a:ext cx="3043238" cy="465138"/>
          </a:xfrm>
          <a:prstGeom prst="rect">
            <a:avLst/>
          </a:prstGeom>
        </p:spPr>
        <p:txBody>
          <a:bodyPr vert="horz" lIns="91438" tIns="45719" rIns="91438" bIns="45719" rtlCol="0" anchor="b"/>
          <a:lstStyle>
            <a:lvl1pPr algn="r">
              <a:defRPr sz="1200"/>
            </a:lvl1pPr>
          </a:lstStyle>
          <a:p>
            <a:fld id="{1C6F8E75-0316-4789-A3AC-2313E323D9A3}" type="slidenum">
              <a:rPr lang="en-US" smtClean="0"/>
              <a:pPr/>
              <a:t>‹#›</a:t>
            </a:fld>
            <a:endParaRPr lang="en-US" dirty="0"/>
          </a:p>
        </p:txBody>
      </p:sp>
    </p:spTree>
    <p:extLst>
      <p:ext uri="{BB962C8B-B14F-4D97-AF65-F5344CB8AC3E}">
        <p14:creationId xmlns:p14="http://schemas.microsoft.com/office/powerpoint/2010/main" val="1105780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go.olemiss.edu/"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blackboard@olemiss.edu"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olemiss.edu/ftdc/assistance.html" TargetMode="External"/><Relationship Id="rId4" Type="http://schemas.openxmlformats.org/officeDocument/2006/relationships/hyperlink" Target="mailto:ftdc@olemiss.edu"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F8E75-0316-4789-A3AC-2313E323D9A3}" type="slidenum">
              <a:rPr lang="en-US" smtClean="0"/>
              <a:pPr/>
              <a:t>1</a:t>
            </a:fld>
            <a:endParaRPr lang="en-US" dirty="0"/>
          </a:p>
        </p:txBody>
      </p:sp>
    </p:spTree>
    <p:extLst>
      <p:ext uri="{BB962C8B-B14F-4D97-AF65-F5344CB8AC3E}">
        <p14:creationId xmlns:p14="http://schemas.microsoft.com/office/powerpoint/2010/main" val="641146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rtl="0"/>
            <a:br>
              <a:rPr lang="en-US" dirty="0"/>
            </a:br>
            <a:endParaRPr lang="en-US" dirty="0"/>
          </a:p>
        </p:txBody>
      </p:sp>
      <p:sp>
        <p:nvSpPr>
          <p:cNvPr id="4" name="Slide Number Placeholder 3"/>
          <p:cNvSpPr>
            <a:spLocks noGrp="1"/>
          </p:cNvSpPr>
          <p:nvPr>
            <p:ph type="sldNum" sz="quarter" idx="5"/>
          </p:nvPr>
        </p:nvSpPr>
        <p:spPr/>
        <p:txBody>
          <a:bodyPr/>
          <a:lstStyle/>
          <a:p>
            <a:fld id="{1C6F8E75-0316-4789-A3AC-2313E323D9A3}" type="slidenum">
              <a:rPr lang="en-US" smtClean="0"/>
              <a:pPr/>
              <a:t>34</a:t>
            </a:fld>
            <a:endParaRPr lang="en-US" dirty="0"/>
          </a:p>
        </p:txBody>
      </p:sp>
    </p:spTree>
    <p:extLst>
      <p:ext uri="{BB962C8B-B14F-4D97-AF65-F5344CB8AC3E}">
        <p14:creationId xmlns:p14="http://schemas.microsoft.com/office/powerpoint/2010/main" val="520752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C6F8E75-0316-4789-A3AC-2313E323D9A3}" type="slidenum">
              <a:rPr lang="en-US" smtClean="0"/>
              <a:pPr/>
              <a:t>35</a:t>
            </a:fld>
            <a:endParaRPr lang="en-US" dirty="0"/>
          </a:p>
        </p:txBody>
      </p:sp>
    </p:spTree>
    <p:extLst>
      <p:ext uri="{BB962C8B-B14F-4D97-AF65-F5344CB8AC3E}">
        <p14:creationId xmlns:p14="http://schemas.microsoft.com/office/powerpoint/2010/main" val="2583038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F8E75-0316-4789-A3AC-2313E323D9A3}" type="slidenum">
              <a:rPr lang="en-US" smtClean="0"/>
              <a:pPr/>
              <a:t>36</a:t>
            </a:fld>
            <a:endParaRPr lang="en-US" dirty="0"/>
          </a:p>
        </p:txBody>
      </p:sp>
    </p:spTree>
    <p:extLst>
      <p:ext uri="{BB962C8B-B14F-4D97-AF65-F5344CB8AC3E}">
        <p14:creationId xmlns:p14="http://schemas.microsoft.com/office/powerpoint/2010/main" val="1458794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br>
              <a:rPr lang="en-US" dirty="0"/>
            </a:br>
            <a:endParaRPr lang="en-US" dirty="0"/>
          </a:p>
          <a:p>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C6F8E75-0316-4789-A3AC-2313E323D9A3}" type="slidenum">
              <a:rPr lang="en-US" smtClean="0"/>
              <a:pPr/>
              <a:t>37</a:t>
            </a:fld>
            <a:endParaRPr lang="en-US" dirty="0"/>
          </a:p>
        </p:txBody>
      </p:sp>
    </p:spTree>
    <p:extLst>
      <p:ext uri="{BB962C8B-B14F-4D97-AF65-F5344CB8AC3E}">
        <p14:creationId xmlns:p14="http://schemas.microsoft.com/office/powerpoint/2010/main" val="378816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rtl="0"/>
            <a:endParaRPr lang="en-US" dirty="0"/>
          </a:p>
        </p:txBody>
      </p:sp>
      <p:sp>
        <p:nvSpPr>
          <p:cNvPr id="4" name="Slide Number Placeholder 3"/>
          <p:cNvSpPr>
            <a:spLocks noGrp="1"/>
          </p:cNvSpPr>
          <p:nvPr>
            <p:ph type="sldNum" sz="quarter" idx="5"/>
          </p:nvPr>
        </p:nvSpPr>
        <p:spPr/>
        <p:txBody>
          <a:bodyPr/>
          <a:lstStyle/>
          <a:p>
            <a:fld id="{1C6F8E75-0316-4789-A3AC-2313E323D9A3}" type="slidenum">
              <a:rPr lang="en-US" smtClean="0"/>
              <a:pPr/>
              <a:t>38</a:t>
            </a:fld>
            <a:endParaRPr lang="en-US" dirty="0"/>
          </a:p>
        </p:txBody>
      </p:sp>
    </p:spTree>
    <p:extLst>
      <p:ext uri="{BB962C8B-B14F-4D97-AF65-F5344CB8AC3E}">
        <p14:creationId xmlns:p14="http://schemas.microsoft.com/office/powerpoint/2010/main" val="2392742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F8E75-0316-4789-A3AC-2313E323D9A3}" type="slidenum">
              <a:rPr lang="en-US" smtClean="0"/>
              <a:pPr/>
              <a:t>41</a:t>
            </a:fld>
            <a:endParaRPr lang="en-US" dirty="0"/>
          </a:p>
        </p:txBody>
      </p:sp>
    </p:spTree>
    <p:extLst>
      <p:ext uri="{BB962C8B-B14F-4D97-AF65-F5344CB8AC3E}">
        <p14:creationId xmlns:p14="http://schemas.microsoft.com/office/powerpoint/2010/main" val="422977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part of the Google Apps for Education offering, faculty and staff may request a UM Gmail account. Instead of a replacement, this will be an additional account for UM Gmail and other Google apps, leaving the UM Mail (Exchange) account to be used for official UM correspondence.  UM Gmail accounts are being made available to employees so that they can use Google Apps for Education in their roles as instructors and students.   Visit </a:t>
            </a:r>
            <a:r>
              <a:rPr lang="en-US" dirty="0">
                <a:hlinkClick r:id="rId3"/>
              </a:rPr>
              <a:t>go.olemiss.edu</a:t>
            </a:r>
            <a:r>
              <a:rPr lang="en-US" dirty="0"/>
              <a:t> to learn how to sign up for UM Gmail for Employees.</a:t>
            </a:r>
          </a:p>
          <a:p>
            <a:endParaRPr lang="en-US" dirty="0"/>
          </a:p>
        </p:txBody>
      </p:sp>
      <p:sp>
        <p:nvSpPr>
          <p:cNvPr id="4" name="Slide Number Placeholder 3"/>
          <p:cNvSpPr>
            <a:spLocks noGrp="1"/>
          </p:cNvSpPr>
          <p:nvPr>
            <p:ph type="sldNum" sz="quarter" idx="5"/>
          </p:nvPr>
        </p:nvSpPr>
        <p:spPr/>
        <p:txBody>
          <a:bodyPr/>
          <a:lstStyle/>
          <a:p>
            <a:fld id="{1C6F8E75-0316-4789-A3AC-2313E323D9A3}" type="slidenum">
              <a:rPr lang="en-US" smtClean="0"/>
              <a:pPr/>
              <a:t>43</a:t>
            </a:fld>
            <a:endParaRPr lang="en-US" dirty="0"/>
          </a:p>
        </p:txBody>
      </p:sp>
    </p:spTree>
    <p:extLst>
      <p:ext uri="{BB962C8B-B14F-4D97-AF65-F5344CB8AC3E}">
        <p14:creationId xmlns:p14="http://schemas.microsoft.com/office/powerpoint/2010/main" val="3722659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lIns="88275" tIns="44138" rIns="88275" bIns="44138"/>
          <a:lstStyle/>
          <a:p>
            <a:pPr eaLnBrk="1" hangingPunct="1"/>
            <a:endParaRPr lang="en-US" dirty="0"/>
          </a:p>
        </p:txBody>
      </p:sp>
      <p:sp>
        <p:nvSpPr>
          <p:cNvPr id="48132" name="Slide Number Placeholder 3"/>
          <p:cNvSpPr>
            <a:spLocks noGrp="1"/>
          </p:cNvSpPr>
          <p:nvPr>
            <p:ph type="sldNum" sz="quarter" idx="5"/>
          </p:nvPr>
        </p:nvSpPr>
        <p:spPr>
          <a:noFill/>
        </p:spPr>
        <p:txBody>
          <a:bodyPr lIns="88275" tIns="44138" rIns="88275" bIns="44138"/>
          <a:lstStyle/>
          <a:p>
            <a:fld id="{6106564A-356A-4A33-BDA4-4A6BFC84D855}" type="slidenum">
              <a:rPr lang="en-US" smtClean="0"/>
              <a:pPr/>
              <a:t>46</a:t>
            </a:fld>
            <a:endParaRPr lang="en-US" dirty="0"/>
          </a:p>
        </p:txBody>
      </p:sp>
    </p:spTree>
    <p:extLst>
      <p:ext uri="{BB962C8B-B14F-4D97-AF65-F5344CB8AC3E}">
        <p14:creationId xmlns:p14="http://schemas.microsoft.com/office/powerpoint/2010/main" val="3347182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F8E75-0316-4789-A3AC-2313E323D9A3}" type="slidenum">
              <a:rPr lang="en-US" smtClean="0"/>
              <a:pPr/>
              <a:t>47</a:t>
            </a:fld>
            <a:endParaRPr lang="en-US" dirty="0"/>
          </a:p>
        </p:txBody>
      </p:sp>
    </p:spTree>
    <p:extLst>
      <p:ext uri="{BB962C8B-B14F-4D97-AF65-F5344CB8AC3E}">
        <p14:creationId xmlns:p14="http://schemas.microsoft.com/office/powerpoint/2010/main" val="938774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lIns="88275" tIns="44138" rIns="88275" bIns="44138"/>
          <a:lstStyle/>
          <a:p>
            <a:pPr eaLnBrk="1" hangingPunct="1"/>
            <a:endParaRPr lang="en-US" dirty="0"/>
          </a:p>
        </p:txBody>
      </p:sp>
      <p:sp>
        <p:nvSpPr>
          <p:cNvPr id="50180" name="Slide Number Placeholder 3"/>
          <p:cNvSpPr>
            <a:spLocks noGrp="1"/>
          </p:cNvSpPr>
          <p:nvPr>
            <p:ph type="sldNum" sz="quarter" idx="5"/>
          </p:nvPr>
        </p:nvSpPr>
        <p:spPr>
          <a:noFill/>
        </p:spPr>
        <p:txBody>
          <a:bodyPr lIns="88275" tIns="44138" rIns="88275" bIns="44138"/>
          <a:lstStyle/>
          <a:p>
            <a:fld id="{7C2E3D5B-A4F9-4A3A-A160-31B05D9929BC}" type="slidenum">
              <a:rPr lang="en-US" smtClean="0"/>
              <a:pPr/>
              <a:t>48</a:t>
            </a:fld>
            <a:endParaRPr lang="en-US" dirty="0"/>
          </a:p>
        </p:txBody>
      </p:sp>
    </p:spTree>
    <p:extLst>
      <p:ext uri="{BB962C8B-B14F-4D97-AF65-F5344CB8AC3E}">
        <p14:creationId xmlns:p14="http://schemas.microsoft.com/office/powerpoint/2010/main" val="1923450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F8E75-0316-4789-A3AC-2313E323D9A3}" type="slidenum">
              <a:rPr lang="en-US" smtClean="0"/>
              <a:pPr/>
              <a:t>6</a:t>
            </a:fld>
            <a:endParaRPr lang="en-US" dirty="0"/>
          </a:p>
        </p:txBody>
      </p:sp>
    </p:spTree>
    <p:extLst>
      <p:ext uri="{BB962C8B-B14F-4D97-AF65-F5344CB8AC3E}">
        <p14:creationId xmlns:p14="http://schemas.microsoft.com/office/powerpoint/2010/main" val="1947679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F8E75-0316-4789-A3AC-2313E323D9A3}" type="slidenum">
              <a:rPr lang="en-US" smtClean="0"/>
              <a:pPr/>
              <a:t>50</a:t>
            </a:fld>
            <a:endParaRPr lang="en-US" dirty="0"/>
          </a:p>
        </p:txBody>
      </p:sp>
    </p:spTree>
    <p:extLst>
      <p:ext uri="{BB962C8B-B14F-4D97-AF65-F5344CB8AC3E}">
        <p14:creationId xmlns:p14="http://schemas.microsoft.com/office/powerpoint/2010/main" val="3115309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6F8E75-0316-4789-A3AC-2313E323D9A3}" type="slidenum">
              <a:rPr lang="en-US" smtClean="0"/>
              <a:pPr/>
              <a:t>51</a:t>
            </a:fld>
            <a:endParaRPr lang="en-US" dirty="0"/>
          </a:p>
        </p:txBody>
      </p:sp>
    </p:spTree>
    <p:extLst>
      <p:ext uri="{BB962C8B-B14F-4D97-AF65-F5344CB8AC3E}">
        <p14:creationId xmlns:p14="http://schemas.microsoft.com/office/powerpoint/2010/main" val="2031178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6F8E75-0316-4789-A3AC-2313E323D9A3}" type="slidenum">
              <a:rPr lang="en-US" smtClean="0"/>
              <a:pPr/>
              <a:t>52</a:t>
            </a:fld>
            <a:endParaRPr lang="en-US" dirty="0"/>
          </a:p>
        </p:txBody>
      </p:sp>
    </p:spTree>
    <p:extLst>
      <p:ext uri="{BB962C8B-B14F-4D97-AF65-F5344CB8AC3E}">
        <p14:creationId xmlns:p14="http://schemas.microsoft.com/office/powerpoint/2010/main" val="2861369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lIns="88275" tIns="44138" rIns="88275" bIns="44138"/>
          <a:lstStyle/>
          <a:p>
            <a:pPr eaLnBrk="1" hangingPunct="1"/>
            <a:endParaRPr lang="en-US" dirty="0"/>
          </a:p>
        </p:txBody>
      </p:sp>
      <p:sp>
        <p:nvSpPr>
          <p:cNvPr id="51204" name="Slide Number Placeholder 3"/>
          <p:cNvSpPr>
            <a:spLocks noGrp="1"/>
          </p:cNvSpPr>
          <p:nvPr>
            <p:ph type="sldNum" sz="quarter" idx="5"/>
          </p:nvPr>
        </p:nvSpPr>
        <p:spPr>
          <a:noFill/>
        </p:spPr>
        <p:txBody>
          <a:bodyPr lIns="88275" tIns="44138" rIns="88275" bIns="44138"/>
          <a:lstStyle/>
          <a:p>
            <a:fld id="{BB0B0F7A-7928-417E-9EA9-7478D2D2A061}" type="slidenum">
              <a:rPr lang="en-US" smtClean="0"/>
              <a:pPr/>
              <a:t>53</a:t>
            </a:fld>
            <a:endParaRPr lang="en-US" dirty="0"/>
          </a:p>
        </p:txBody>
      </p:sp>
    </p:spTree>
    <p:extLst>
      <p:ext uri="{BB962C8B-B14F-4D97-AF65-F5344CB8AC3E}">
        <p14:creationId xmlns:p14="http://schemas.microsoft.com/office/powerpoint/2010/main" val="1860236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F8E75-0316-4789-A3AC-2313E323D9A3}" type="slidenum">
              <a:rPr lang="en-US" smtClean="0"/>
              <a:pPr/>
              <a:t>54</a:t>
            </a:fld>
            <a:endParaRPr lang="en-US" dirty="0"/>
          </a:p>
        </p:txBody>
      </p:sp>
    </p:spTree>
    <p:extLst>
      <p:ext uri="{BB962C8B-B14F-4D97-AF65-F5344CB8AC3E}">
        <p14:creationId xmlns:p14="http://schemas.microsoft.com/office/powerpoint/2010/main" val="3091430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6F8E75-0316-4789-A3AC-2313E323D9A3}" type="slidenum">
              <a:rPr lang="en-US" smtClean="0"/>
              <a:pPr/>
              <a:t>55</a:t>
            </a:fld>
            <a:endParaRPr lang="en-US" dirty="0"/>
          </a:p>
        </p:txBody>
      </p:sp>
    </p:spTree>
    <p:extLst>
      <p:ext uri="{BB962C8B-B14F-4D97-AF65-F5344CB8AC3E}">
        <p14:creationId xmlns:p14="http://schemas.microsoft.com/office/powerpoint/2010/main" val="3679084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6F8E75-0316-4789-A3AC-2313E323D9A3}" type="slidenum">
              <a:rPr lang="en-US" smtClean="0"/>
              <a:pPr/>
              <a:t>56</a:t>
            </a:fld>
            <a:endParaRPr lang="en-US" dirty="0"/>
          </a:p>
        </p:txBody>
      </p:sp>
    </p:spTree>
    <p:extLst>
      <p:ext uri="{BB962C8B-B14F-4D97-AF65-F5344CB8AC3E}">
        <p14:creationId xmlns:p14="http://schemas.microsoft.com/office/powerpoint/2010/main" val="2051312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F8E75-0316-4789-A3AC-2313E323D9A3}" type="slidenum">
              <a:rPr lang="en-US" smtClean="0"/>
              <a:pPr/>
              <a:t>57</a:t>
            </a:fld>
            <a:endParaRPr lang="en-US" dirty="0"/>
          </a:p>
        </p:txBody>
      </p:sp>
    </p:spTree>
    <p:extLst>
      <p:ext uri="{BB962C8B-B14F-4D97-AF65-F5344CB8AC3E}">
        <p14:creationId xmlns:p14="http://schemas.microsoft.com/office/powerpoint/2010/main" val="1202663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screenshot</a:t>
            </a:r>
          </a:p>
          <a:p>
            <a:r>
              <a:rPr lang="en-US" dirty="0"/>
              <a:t>Include fine arts</a:t>
            </a:r>
          </a:p>
        </p:txBody>
      </p:sp>
      <p:sp>
        <p:nvSpPr>
          <p:cNvPr id="4" name="Slide Number Placeholder 3"/>
          <p:cNvSpPr>
            <a:spLocks noGrp="1"/>
          </p:cNvSpPr>
          <p:nvPr>
            <p:ph type="sldNum" sz="quarter" idx="10"/>
          </p:nvPr>
        </p:nvSpPr>
        <p:spPr/>
        <p:txBody>
          <a:bodyPr/>
          <a:lstStyle/>
          <a:p>
            <a:fld id="{1C6F8E75-0316-4789-A3AC-2313E323D9A3}" type="slidenum">
              <a:rPr lang="en-US" smtClean="0"/>
              <a:pPr/>
              <a:t>58</a:t>
            </a:fld>
            <a:endParaRPr lang="en-US" dirty="0"/>
          </a:p>
        </p:txBody>
      </p:sp>
    </p:spTree>
    <p:extLst>
      <p:ext uri="{BB962C8B-B14F-4D97-AF65-F5344CB8AC3E}">
        <p14:creationId xmlns:p14="http://schemas.microsoft.com/office/powerpoint/2010/main" val="3871929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F8E75-0316-4789-A3AC-2313E323D9A3}" type="slidenum">
              <a:rPr lang="en-US" smtClean="0"/>
              <a:pPr/>
              <a:t>59</a:t>
            </a:fld>
            <a:endParaRPr lang="en-US" dirty="0"/>
          </a:p>
        </p:txBody>
      </p:sp>
    </p:spTree>
    <p:extLst>
      <p:ext uri="{BB962C8B-B14F-4D97-AF65-F5344CB8AC3E}">
        <p14:creationId xmlns:p14="http://schemas.microsoft.com/office/powerpoint/2010/main" val="2992711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The FTDC staff are happy to assist UM faculty, staff, and TAs with issues related to software and hardware. We provide support for Blackboard, Panopto, Test Scoring, Faculty Activity Reports, Course Materials Management, and other applications that run on the University's campus wide systems. The best way to reach us is by email. All Blackboard or Panopto related questions should be addressed to </a:t>
            </a:r>
            <a:r>
              <a:rPr lang="en-US" sz="1200" b="1" i="0" u="sng" strike="noStrike" kern="1200" dirty="0">
                <a:solidFill>
                  <a:schemeClr val="tx1"/>
                </a:solidFill>
                <a:effectLst/>
                <a:latin typeface="+mn-lt"/>
                <a:ea typeface="+mn-ea"/>
                <a:cs typeface="+mn-cs"/>
                <a:hlinkClick r:id="rId3"/>
              </a:rPr>
              <a:t>blackboard@olemiss.edu</a:t>
            </a:r>
            <a:r>
              <a:rPr lang="en-US" sz="1200" b="0" i="0" u="none" strike="noStrike" kern="1200" dirty="0">
                <a:solidFill>
                  <a:schemeClr val="tx1"/>
                </a:solidFill>
                <a:effectLst/>
                <a:latin typeface="+mn-lt"/>
                <a:ea typeface="+mn-ea"/>
                <a:cs typeface="+mn-cs"/>
              </a:rPr>
              <a:t>. Any other request for assistance can be directed to </a:t>
            </a:r>
            <a:r>
              <a:rPr lang="en-US" sz="1200" b="1" i="0" u="none" strike="noStrike" kern="1200" dirty="0">
                <a:solidFill>
                  <a:schemeClr val="tx1"/>
                </a:solidFill>
                <a:effectLst/>
                <a:latin typeface="+mn-lt"/>
                <a:ea typeface="+mn-ea"/>
                <a:cs typeface="+mn-cs"/>
                <a:hlinkClick r:id="rId4"/>
              </a:rPr>
              <a:t>ftdc@olemiss.edu</a:t>
            </a:r>
            <a:r>
              <a:rPr lang="en-US" sz="1200" b="0" i="0" u="none" strike="noStrike" kern="1200" dirty="0">
                <a:solidFill>
                  <a:schemeClr val="tx1"/>
                </a:solidFill>
                <a:effectLst/>
                <a:latin typeface="+mn-lt"/>
                <a:ea typeface="+mn-ea"/>
                <a:cs typeface="+mn-cs"/>
              </a:rPr>
              <a:t>. Additionally, you can call 662-915-7918 and speak to an FTDC student worker weekdays between 8:00am and 5:00pm. FTDC Staff are also available for </a:t>
            </a:r>
            <a:r>
              <a:rPr lang="en-US" sz="1200" b="1" i="0" u="none" strike="noStrike" kern="1200" dirty="0">
                <a:solidFill>
                  <a:schemeClr val="tx1"/>
                </a:solidFill>
                <a:effectLst/>
                <a:latin typeface="+mn-lt"/>
                <a:ea typeface="+mn-ea"/>
                <a:cs typeface="+mn-cs"/>
                <a:hlinkClick r:id="rId5"/>
              </a:rPr>
              <a:t>virtual office hours via Zoom</a:t>
            </a:r>
            <a:r>
              <a:rPr lang="en-US" sz="1200" b="0" i="0" u="none" strike="noStrike" kern="1200" dirty="0">
                <a:solidFill>
                  <a:schemeClr val="tx1"/>
                </a:solidFill>
                <a:effectLst/>
                <a:latin typeface="+mn-lt"/>
                <a:ea typeface="+mn-ea"/>
                <a:cs typeface="+mn-cs"/>
              </a:rPr>
              <a:t> weekdays from 1:00-2:00 pm or for one-on-one assistance by appointment. </a:t>
            </a:r>
          </a:p>
          <a:p>
            <a:pPr fontAlgn="base"/>
            <a:r>
              <a:rPr lang="en-US" sz="1200" b="0" i="0" u="none" strike="noStrike" kern="1200" dirty="0">
                <a:solidFill>
                  <a:schemeClr val="tx1"/>
                </a:solidFill>
                <a:effectLst/>
                <a:latin typeface="+mn-lt"/>
                <a:ea typeface="+mn-ea"/>
                <a:cs typeface="+mn-cs"/>
              </a:rPr>
              <a:t>The FTDC lab, located in Weir Hall, is open to walk-in traffic. If you need access to any of the special equipment or services, such as video digitization or document/slide scanning, please come by.</a:t>
            </a:r>
          </a:p>
          <a:p>
            <a:endParaRPr lang="en-US" dirty="0"/>
          </a:p>
        </p:txBody>
      </p:sp>
      <p:sp>
        <p:nvSpPr>
          <p:cNvPr id="4" name="Slide Number Placeholder 3"/>
          <p:cNvSpPr>
            <a:spLocks noGrp="1"/>
          </p:cNvSpPr>
          <p:nvPr>
            <p:ph type="sldNum" sz="quarter" idx="5"/>
          </p:nvPr>
        </p:nvSpPr>
        <p:spPr/>
        <p:txBody>
          <a:bodyPr/>
          <a:lstStyle/>
          <a:p>
            <a:fld id="{1C6F8E75-0316-4789-A3AC-2313E323D9A3}" type="slidenum">
              <a:rPr lang="en-US" smtClean="0"/>
              <a:pPr/>
              <a:t>10</a:t>
            </a:fld>
            <a:endParaRPr lang="en-US" dirty="0"/>
          </a:p>
        </p:txBody>
      </p:sp>
    </p:spTree>
    <p:extLst>
      <p:ext uri="{BB962C8B-B14F-4D97-AF65-F5344CB8AC3E}">
        <p14:creationId xmlns:p14="http://schemas.microsoft.com/office/powerpoint/2010/main" val="2894616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F8E75-0316-4789-A3AC-2313E323D9A3}" type="slidenum">
              <a:rPr lang="en-US" smtClean="0"/>
              <a:pPr/>
              <a:t>60</a:t>
            </a:fld>
            <a:endParaRPr lang="en-US" dirty="0"/>
          </a:p>
        </p:txBody>
      </p:sp>
    </p:spTree>
    <p:extLst>
      <p:ext uri="{BB962C8B-B14F-4D97-AF65-F5344CB8AC3E}">
        <p14:creationId xmlns:p14="http://schemas.microsoft.com/office/powerpoint/2010/main" val="1816789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6F8E75-0316-4789-A3AC-2313E323D9A3}" type="slidenum">
              <a:rPr lang="en-US" smtClean="0"/>
              <a:pPr/>
              <a:t>63</a:t>
            </a:fld>
            <a:endParaRPr lang="en-US" dirty="0"/>
          </a:p>
        </p:txBody>
      </p:sp>
    </p:spTree>
    <p:extLst>
      <p:ext uri="{BB962C8B-B14F-4D97-AF65-F5344CB8AC3E}">
        <p14:creationId xmlns:p14="http://schemas.microsoft.com/office/powerpoint/2010/main" val="4248346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lIns="88275" tIns="44138" rIns="88275" bIns="44138"/>
          <a:lstStyle/>
          <a:p>
            <a:pPr eaLnBrk="1" hangingPunct="1"/>
            <a:endParaRPr lang="en-US" dirty="0"/>
          </a:p>
        </p:txBody>
      </p:sp>
      <p:sp>
        <p:nvSpPr>
          <p:cNvPr id="53252" name="Slide Number Placeholder 3"/>
          <p:cNvSpPr>
            <a:spLocks noGrp="1"/>
          </p:cNvSpPr>
          <p:nvPr>
            <p:ph type="sldNum" sz="quarter" idx="5"/>
          </p:nvPr>
        </p:nvSpPr>
        <p:spPr>
          <a:noFill/>
        </p:spPr>
        <p:txBody>
          <a:bodyPr lIns="88275" tIns="44138" rIns="88275" bIns="44138"/>
          <a:lstStyle/>
          <a:p>
            <a:fld id="{C1B285FE-D079-4A55-BAE9-97FE421124CE}" type="slidenum">
              <a:rPr lang="en-US" smtClean="0"/>
              <a:pPr/>
              <a:t>64</a:t>
            </a:fld>
            <a:endParaRPr lang="en-US" dirty="0"/>
          </a:p>
        </p:txBody>
      </p:sp>
    </p:spTree>
    <p:extLst>
      <p:ext uri="{BB962C8B-B14F-4D97-AF65-F5344CB8AC3E}">
        <p14:creationId xmlns:p14="http://schemas.microsoft.com/office/powerpoint/2010/main" val="370580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275" tIns="44138" rIns="88275" bIns="44138">
            <a:normAutofit/>
          </a:bodyPr>
          <a:lstStyle/>
          <a:p>
            <a:endParaRPr lang="en-US" dirty="0"/>
          </a:p>
        </p:txBody>
      </p:sp>
      <p:sp>
        <p:nvSpPr>
          <p:cNvPr id="4" name="Slide Number Placeholder 3"/>
          <p:cNvSpPr>
            <a:spLocks noGrp="1"/>
          </p:cNvSpPr>
          <p:nvPr>
            <p:ph type="sldNum" sz="quarter" idx="10"/>
          </p:nvPr>
        </p:nvSpPr>
        <p:spPr/>
        <p:txBody>
          <a:bodyPr lIns="88275" tIns="44138" rIns="88275" bIns="44138"/>
          <a:lstStyle/>
          <a:p>
            <a:pPr>
              <a:defRPr/>
            </a:pPr>
            <a:fld id="{5C6DAEEF-C6E4-40D0-ACC3-9A2E2AB9ACE0}" type="slidenum">
              <a:rPr lang="en-US" smtClean="0"/>
              <a:pPr>
                <a:defRPr/>
              </a:pPr>
              <a:t>65</a:t>
            </a:fld>
            <a:endParaRPr lang="en-US" dirty="0"/>
          </a:p>
        </p:txBody>
      </p:sp>
    </p:spTree>
    <p:extLst>
      <p:ext uri="{BB962C8B-B14F-4D97-AF65-F5344CB8AC3E}">
        <p14:creationId xmlns:p14="http://schemas.microsoft.com/office/powerpoint/2010/main" val="3386837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66</a:t>
            </a:fld>
            <a:endParaRPr lang="en-US" dirty="0"/>
          </a:p>
        </p:txBody>
      </p:sp>
    </p:spTree>
    <p:extLst>
      <p:ext uri="{BB962C8B-B14F-4D97-AF65-F5344CB8AC3E}">
        <p14:creationId xmlns:p14="http://schemas.microsoft.com/office/powerpoint/2010/main" val="696686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6F8E75-0316-4789-A3AC-2313E323D9A3}" type="slidenum">
              <a:rPr lang="en-US" smtClean="0"/>
              <a:pPr/>
              <a:t>67</a:t>
            </a:fld>
            <a:endParaRPr lang="en-US" dirty="0"/>
          </a:p>
        </p:txBody>
      </p:sp>
    </p:spTree>
    <p:extLst>
      <p:ext uri="{BB962C8B-B14F-4D97-AF65-F5344CB8AC3E}">
        <p14:creationId xmlns:p14="http://schemas.microsoft.com/office/powerpoint/2010/main" val="2329763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F8E75-0316-4789-A3AC-2313E323D9A3}" type="slidenum">
              <a:rPr lang="en-US" smtClean="0"/>
              <a:pPr/>
              <a:t>20</a:t>
            </a:fld>
            <a:endParaRPr lang="en-US" dirty="0"/>
          </a:p>
        </p:txBody>
      </p:sp>
    </p:spTree>
    <p:extLst>
      <p:ext uri="{BB962C8B-B14F-4D97-AF65-F5344CB8AC3E}">
        <p14:creationId xmlns:p14="http://schemas.microsoft.com/office/powerpoint/2010/main" val="301425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F8E75-0316-4789-A3AC-2313E323D9A3}" type="slidenum">
              <a:rPr lang="en-US" smtClean="0"/>
              <a:pPr/>
              <a:t>21</a:t>
            </a:fld>
            <a:endParaRPr lang="en-US" dirty="0"/>
          </a:p>
        </p:txBody>
      </p:sp>
    </p:spTree>
    <p:extLst>
      <p:ext uri="{BB962C8B-B14F-4D97-AF65-F5344CB8AC3E}">
        <p14:creationId xmlns:p14="http://schemas.microsoft.com/office/powerpoint/2010/main" val="2086621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F8E75-0316-4789-A3AC-2313E323D9A3}" type="slidenum">
              <a:rPr lang="en-US" smtClean="0"/>
              <a:pPr/>
              <a:t>22</a:t>
            </a:fld>
            <a:endParaRPr lang="en-US" dirty="0"/>
          </a:p>
        </p:txBody>
      </p:sp>
    </p:spTree>
    <p:extLst>
      <p:ext uri="{BB962C8B-B14F-4D97-AF65-F5344CB8AC3E}">
        <p14:creationId xmlns:p14="http://schemas.microsoft.com/office/powerpoint/2010/main" val="1058787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F8E75-0316-4789-A3AC-2313E323D9A3}" type="slidenum">
              <a:rPr lang="en-US" smtClean="0"/>
              <a:pPr/>
              <a:t>23</a:t>
            </a:fld>
            <a:endParaRPr lang="en-US" dirty="0"/>
          </a:p>
        </p:txBody>
      </p:sp>
    </p:spTree>
    <p:extLst>
      <p:ext uri="{BB962C8B-B14F-4D97-AF65-F5344CB8AC3E}">
        <p14:creationId xmlns:p14="http://schemas.microsoft.com/office/powerpoint/2010/main" val="1112977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F8E75-0316-4789-A3AC-2313E323D9A3}" type="slidenum">
              <a:rPr lang="en-US" smtClean="0"/>
              <a:pPr/>
              <a:t>24</a:t>
            </a:fld>
            <a:endParaRPr lang="en-US" dirty="0"/>
          </a:p>
        </p:txBody>
      </p:sp>
    </p:spTree>
    <p:extLst>
      <p:ext uri="{BB962C8B-B14F-4D97-AF65-F5344CB8AC3E}">
        <p14:creationId xmlns:p14="http://schemas.microsoft.com/office/powerpoint/2010/main" val="354935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F8E75-0316-4789-A3AC-2313E323D9A3}" type="slidenum">
              <a:rPr lang="en-US" smtClean="0"/>
              <a:pPr/>
              <a:t>25</a:t>
            </a:fld>
            <a:endParaRPr lang="en-US" dirty="0"/>
          </a:p>
        </p:txBody>
      </p:sp>
    </p:spTree>
    <p:extLst>
      <p:ext uri="{BB962C8B-B14F-4D97-AF65-F5344CB8AC3E}">
        <p14:creationId xmlns:p14="http://schemas.microsoft.com/office/powerpoint/2010/main" val="101090123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r="-421"/>
          <a:stretch/>
        </p:blipFill>
        <p:spPr>
          <a:xfrm>
            <a:off x="164719" y="166184"/>
            <a:ext cx="8860536" cy="1525041"/>
          </a:xfrm>
          <a:prstGeom prst="rect">
            <a:avLst/>
          </a:prstGeom>
        </p:spPr>
      </p:pic>
      <p:sp>
        <p:nvSpPr>
          <p:cNvPr id="16" name="Rectangle 15"/>
          <p:cNvSpPr>
            <a:spLocks noChangeArrowheads="1"/>
          </p:cNvSpPr>
          <p:nvPr userDrawn="1"/>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userDrawn="1"/>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Title 1"/>
          <p:cNvSpPr>
            <a:spLocks noGrp="1"/>
          </p:cNvSpPr>
          <p:nvPr userDrawn="1">
            <p:ph type="title"/>
          </p:nvPr>
        </p:nvSpPr>
        <p:spPr>
          <a:xfrm>
            <a:off x="722313" y="2282048"/>
            <a:ext cx="7772400" cy="1524000"/>
          </a:xfrm>
        </p:spPr>
        <p:txBody>
          <a:bodyPr anchor="b"/>
          <a:lstStyle>
            <a:lvl1pPr algn="ctr">
              <a:buNone/>
              <a:defRPr sz="4200" b="0" cap="none" baseline="0">
                <a:solidFill>
                  <a:srgbClr val="2A3C74"/>
                </a:solidFill>
              </a:defRPr>
            </a:lvl1pPr>
          </a:lstStyle>
          <a:p>
            <a:r>
              <a:rPr kumimoji="0" lang="en-US" dirty="0"/>
              <a:t>Click to edit Master title style</a:t>
            </a:r>
          </a:p>
        </p:txBody>
      </p:sp>
      <p:grpSp>
        <p:nvGrpSpPr>
          <p:cNvPr id="3" name="Group 2" descr="UM Logo slide header" title="UM logo"/>
          <p:cNvGrpSpPr/>
          <p:nvPr userDrawn="1"/>
        </p:nvGrpSpPr>
        <p:grpSpPr>
          <a:xfrm>
            <a:off x="152400" y="152400"/>
            <a:ext cx="8833104" cy="6547104"/>
            <a:chOff x="152400" y="152400"/>
            <a:chExt cx="8833104" cy="6547104"/>
          </a:xfrm>
        </p:grpSpPr>
        <p:sp>
          <p:nvSpPr>
            <p:cNvPr id="11" name="Rectangle 10"/>
            <p:cNvSpPr/>
            <p:nvPr userDrawn="1"/>
          </p:nvSpPr>
          <p:spPr>
            <a:xfrm>
              <a:off x="164720" y="152400"/>
              <a:ext cx="8814816" cy="1493519"/>
            </a:xfrm>
            <a:prstGeom prst="rect">
              <a:avLst/>
            </a:prstGeom>
            <a:solidFill>
              <a:schemeClr val="bg1">
                <a:lumMod val="85000"/>
                <a:alpha val="22000"/>
              </a:schemeClr>
            </a:solidFill>
            <a:ln>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5" name="Straight Connector 14"/>
            <p:cNvCxnSpPr/>
            <p:nvPr userDrawn="1"/>
          </p:nvCxnSpPr>
          <p:spPr>
            <a:xfrm>
              <a:off x="159210" y="1645919"/>
              <a:ext cx="8814816" cy="0"/>
            </a:xfrm>
            <a:prstGeom prst="line">
              <a:avLst/>
            </a:prstGeom>
            <a:ln w="101600">
              <a:solidFill>
                <a:srgbClr val="AC0000"/>
              </a:solidFill>
              <a:prstDash val="solid"/>
            </a:ln>
          </p:spPr>
          <p:style>
            <a:lnRef idx="2">
              <a:schemeClr val="accent1"/>
            </a:lnRef>
            <a:fillRef idx="0">
              <a:schemeClr val="accent1"/>
            </a:fillRef>
            <a:effectRef idx="1">
              <a:schemeClr val="accent1"/>
            </a:effectRef>
            <a:fontRef idx="minor">
              <a:schemeClr val="tx1"/>
            </a:fontRef>
          </p:style>
        </p:cxnSp>
        <p:sp>
          <p:nvSpPr>
            <p:cNvPr id="14" name="Rectangle 13"/>
            <p:cNvSpPr>
              <a:spLocks noChangeArrowheads="1"/>
            </p:cNvSpPr>
            <p:nvPr userDrawn="1"/>
          </p:nvSpPr>
          <p:spPr bwMode="auto">
            <a:xfrm>
              <a:off x="152400" y="152400"/>
              <a:ext cx="8833104" cy="6547104"/>
            </a:xfrm>
            <a:prstGeom prst="rect">
              <a:avLst/>
            </a:prstGeom>
            <a:noFill/>
            <a:ln w="31750" cap="flat" cmpd="dbl" algn="ctr">
              <a:solidFill>
                <a:schemeClr val="tx1">
                  <a:lumMod val="50000"/>
                  <a:lumOff val="50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pic>
          <p:nvPicPr>
            <p:cNvPr id="23" name="Picture 22" descr="redcrest-simpler.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60960" y="220223"/>
              <a:ext cx="1415983" cy="1741785"/>
            </a:xfrm>
            <a:prstGeom prst="rect">
              <a:avLst/>
            </a:prstGeom>
          </p:spPr>
        </p:pic>
      </p:grpSp>
      <p:sp>
        <p:nvSpPr>
          <p:cNvPr id="27" name="Subtitle 8"/>
          <p:cNvSpPr>
            <a:spLocks noGrp="1"/>
          </p:cNvSpPr>
          <p:nvPr>
            <p:ph type="subTitle" idx="1"/>
          </p:nvPr>
        </p:nvSpPr>
        <p:spPr>
          <a:xfrm>
            <a:off x="1405065" y="4392314"/>
            <a:ext cx="6400800" cy="1752600"/>
          </a:xfrm>
        </p:spPr>
        <p:txBody>
          <a:bodyPr/>
          <a:lstStyle>
            <a:lvl1pPr marL="0" indent="0" algn="ctr">
              <a:buNone/>
              <a:defRPr sz="1600" b="1" cap="all" spc="250" baseline="0">
                <a:solidFill>
                  <a:schemeClr val="bg1">
                    <a:lumMod val="6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r="-553"/>
          <a:stretch/>
        </p:blipFill>
        <p:spPr>
          <a:xfrm>
            <a:off x="-15429" y="-12193"/>
            <a:ext cx="9217152" cy="641122"/>
          </a:xfrm>
          <a:prstGeom prst="rect">
            <a:avLst/>
          </a:prstGeom>
        </p:spPr>
      </p:pic>
      <p:sp>
        <p:nvSpPr>
          <p:cNvPr id="2" name="Title 1"/>
          <p:cNvSpPr>
            <a:spLocks noGrp="1"/>
          </p:cNvSpPr>
          <p:nvPr>
            <p:ph type="title"/>
          </p:nvPr>
        </p:nvSpPr>
        <p:spPr>
          <a:xfrm>
            <a:off x="152400" y="829113"/>
            <a:ext cx="8850489" cy="758952"/>
          </a:xfrm>
        </p:spPr>
        <p:txBody>
          <a:bodyPr>
            <a:normAutofit/>
          </a:bodyPr>
          <a:lstStyle>
            <a:lvl1pPr>
              <a:defRPr sz="4000">
                <a:solidFill>
                  <a:schemeClr val="tx2">
                    <a:lumMod val="75000"/>
                  </a:schemeClr>
                </a:solidFill>
                <a:latin typeface="Georgia"/>
              </a:defRPr>
            </a:lvl1pPr>
          </a:lstStyle>
          <a:p>
            <a:r>
              <a:rPr kumimoji="0" lang="en-US" dirty="0"/>
              <a:t>Click to edit Master title style</a:t>
            </a:r>
          </a:p>
        </p:txBody>
      </p:sp>
      <p:sp>
        <p:nvSpPr>
          <p:cNvPr id="8" name="Content Placeholder 7"/>
          <p:cNvSpPr>
            <a:spLocks noGrp="1"/>
          </p:cNvSpPr>
          <p:nvPr>
            <p:ph sz="quarter" idx="1"/>
          </p:nvPr>
        </p:nvSpPr>
        <p:spPr>
          <a:xfrm>
            <a:off x="301752" y="1826422"/>
            <a:ext cx="8503920" cy="4664040"/>
          </a:xfrm>
        </p:spPr>
        <p:txBody>
          <a:bodyPr/>
          <a:lstStyle>
            <a:lvl1pPr>
              <a:buClr>
                <a:srgbClr val="2A3C74"/>
              </a:buClr>
              <a:defRPr>
                <a:latin typeface="Arial" panose="020B0604020202020204" pitchFamily="34" charset="0"/>
                <a:cs typeface="Arial" panose="020B0604020202020204" pitchFamily="34" charset="0"/>
              </a:defRPr>
            </a:lvl1pPr>
            <a:lvl2pPr>
              <a:buClr>
                <a:srgbClr val="AC0000"/>
              </a:buClr>
              <a:defRPr>
                <a:latin typeface="Arial" panose="020B0604020202020204" pitchFamily="34" charset="0"/>
                <a:cs typeface="Arial" panose="020B0604020202020204" pitchFamily="34" charset="0"/>
              </a:defRPr>
            </a:lvl2pPr>
            <a:lvl3pPr>
              <a:buClr>
                <a:srgbClr val="2A3C74"/>
              </a:buClr>
              <a:defRPr/>
            </a:lvl3pPr>
            <a:lvl4pPr>
              <a:buClr>
                <a:srgbClr val="AC0000"/>
              </a:buClr>
              <a:defRPr/>
            </a:lvl4pPr>
            <a:lvl5pPr>
              <a:buClr>
                <a:srgbClr val="2A3C74"/>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3" name="Group 2" descr="UM logo header" title="UM Logo"/>
          <p:cNvGrpSpPr/>
          <p:nvPr userDrawn="1"/>
        </p:nvGrpSpPr>
        <p:grpSpPr>
          <a:xfrm>
            <a:off x="-13855" y="-12192"/>
            <a:ext cx="9173095" cy="861562"/>
            <a:chOff x="-13855" y="-12192"/>
            <a:chExt cx="9173095" cy="861562"/>
          </a:xfrm>
        </p:grpSpPr>
        <p:sp>
          <p:nvSpPr>
            <p:cNvPr id="11" name="Rectangle 10"/>
            <p:cNvSpPr/>
            <p:nvPr userDrawn="1"/>
          </p:nvSpPr>
          <p:spPr>
            <a:xfrm>
              <a:off x="-13855" y="-12192"/>
              <a:ext cx="9171432" cy="641122"/>
            </a:xfrm>
            <a:prstGeom prst="rect">
              <a:avLst/>
            </a:prstGeom>
            <a:solidFill>
              <a:schemeClr val="bg1">
                <a:lumMod val="85000"/>
                <a:alpha val="22000"/>
              </a:schemeClr>
            </a:solidFill>
            <a:ln>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9" name="Straight Connector 8"/>
            <p:cNvCxnSpPr/>
            <p:nvPr userDrawn="1"/>
          </p:nvCxnSpPr>
          <p:spPr>
            <a:xfrm>
              <a:off x="-12192" y="615696"/>
              <a:ext cx="9171432" cy="19701"/>
            </a:xfrm>
            <a:prstGeom prst="line">
              <a:avLst/>
            </a:prstGeom>
            <a:ln w="101600">
              <a:solidFill>
                <a:srgbClr val="AC0000"/>
              </a:solidFill>
              <a:prstDash val="solid"/>
            </a:ln>
          </p:spPr>
          <p:style>
            <a:lnRef idx="2">
              <a:schemeClr val="accent1"/>
            </a:lnRef>
            <a:fillRef idx="0">
              <a:schemeClr val="accent1"/>
            </a:fillRef>
            <a:effectRef idx="1">
              <a:schemeClr val="accent1"/>
            </a:effectRef>
            <a:fontRef idx="minor">
              <a:schemeClr val="tx1"/>
            </a:fontRef>
          </p:style>
        </p:cxnSp>
        <p:pic>
          <p:nvPicPr>
            <p:cNvPr id="10" name="Picture 9" descr="redcrest-simpler.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51144" y="75005"/>
              <a:ext cx="629519" cy="774365"/>
            </a:xfrm>
            <a:prstGeom prst="rect">
              <a:avLst/>
            </a:prstGeom>
          </p:spPr>
        </p:pic>
      </p:grpSp>
      <p:cxnSp>
        <p:nvCxnSpPr>
          <p:cNvPr id="18" name="Straight Connector 17"/>
          <p:cNvCxnSpPr/>
          <p:nvPr userDrawn="1"/>
        </p:nvCxnSpPr>
        <p:spPr>
          <a:xfrm>
            <a:off x="0" y="6502654"/>
            <a:ext cx="9144000" cy="0"/>
          </a:xfrm>
          <a:prstGeom prst="line">
            <a:avLst/>
          </a:prstGeom>
          <a:ln>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userDrawn="1"/>
        </p:nvSpPr>
        <p:spPr>
          <a:xfrm>
            <a:off x="301752" y="6559296"/>
            <a:ext cx="8503920" cy="276999"/>
          </a:xfrm>
          <a:prstGeom prst="rect">
            <a:avLst/>
          </a:prstGeom>
          <a:noFill/>
          <a:ln>
            <a:noFill/>
          </a:ln>
        </p:spPr>
        <p:txBody>
          <a:bodyPr wrap="square" rtlCol="0">
            <a:spAutoFit/>
          </a:bodyPr>
          <a:lstStyle/>
          <a:p>
            <a:pPr algn="ctr"/>
            <a:r>
              <a:rPr lang="en-US" sz="1200" dirty="0">
                <a:solidFill>
                  <a:schemeClr val="bg1">
                    <a:lumMod val="65000"/>
                  </a:schemeClr>
                </a:solidFill>
              </a:rPr>
              <a:t>University</a:t>
            </a:r>
            <a:r>
              <a:rPr lang="en-US" sz="1200" baseline="0" dirty="0">
                <a:solidFill>
                  <a:schemeClr val="bg1">
                    <a:lumMod val="65000"/>
                  </a:schemeClr>
                </a:solidFill>
              </a:rPr>
              <a:t> of Mississippi – Information Technology</a:t>
            </a:r>
            <a:endParaRPr lang="en-US" sz="1200" dirty="0">
              <a:solidFill>
                <a:schemeClr val="bg1">
                  <a:lumMod val="65000"/>
                </a:scheme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r="-553"/>
          <a:stretch/>
        </p:blipFill>
        <p:spPr>
          <a:xfrm>
            <a:off x="-15429" y="-12193"/>
            <a:ext cx="9217152" cy="641122"/>
          </a:xfrm>
          <a:prstGeom prst="rect">
            <a:avLst/>
          </a:prstGeom>
        </p:spPr>
      </p:pic>
      <p:sp>
        <p:nvSpPr>
          <p:cNvPr id="11" name="Rectangle 10"/>
          <p:cNvSpPr/>
          <p:nvPr userDrawn="1"/>
        </p:nvSpPr>
        <p:spPr>
          <a:xfrm>
            <a:off x="-13855" y="-12192"/>
            <a:ext cx="9171432" cy="641122"/>
          </a:xfrm>
          <a:prstGeom prst="rect">
            <a:avLst/>
          </a:prstGeom>
          <a:solidFill>
            <a:schemeClr val="bg1">
              <a:lumMod val="85000"/>
              <a:alpha val="22000"/>
            </a:schemeClr>
          </a:solidFill>
          <a:ln>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Title 1"/>
          <p:cNvSpPr>
            <a:spLocks noGrp="1"/>
          </p:cNvSpPr>
          <p:nvPr>
            <p:ph type="title"/>
          </p:nvPr>
        </p:nvSpPr>
        <p:spPr>
          <a:xfrm>
            <a:off x="152400" y="829113"/>
            <a:ext cx="8857488" cy="758952"/>
          </a:xfrm>
        </p:spPr>
        <p:txBody>
          <a:bodyPr>
            <a:normAutofit/>
          </a:bodyPr>
          <a:lstStyle>
            <a:lvl1pPr>
              <a:defRPr sz="4000">
                <a:solidFill>
                  <a:schemeClr val="tx2">
                    <a:lumMod val="75000"/>
                  </a:schemeClr>
                </a:solidFill>
                <a:latin typeface="Georgia"/>
              </a:defRPr>
            </a:lvl1pPr>
          </a:lstStyle>
          <a:p>
            <a:r>
              <a:rPr kumimoji="0" lang="en-US" dirty="0"/>
              <a:t>Click to edit Master title style</a:t>
            </a:r>
          </a:p>
        </p:txBody>
      </p:sp>
      <p:cxnSp>
        <p:nvCxnSpPr>
          <p:cNvPr id="16" name="Straight Connector 15"/>
          <p:cNvCxnSpPr/>
          <p:nvPr userDrawn="1"/>
        </p:nvCxnSpPr>
        <p:spPr>
          <a:xfrm>
            <a:off x="0" y="6502654"/>
            <a:ext cx="9144000" cy="0"/>
          </a:xfrm>
          <a:prstGeom prst="line">
            <a:avLst/>
          </a:prstGeom>
          <a:ln>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301752" y="6559296"/>
            <a:ext cx="8503920" cy="276999"/>
          </a:xfrm>
          <a:prstGeom prst="rect">
            <a:avLst/>
          </a:prstGeom>
          <a:noFill/>
          <a:ln>
            <a:noFill/>
          </a:ln>
        </p:spPr>
        <p:txBody>
          <a:bodyPr wrap="square" rtlCol="0">
            <a:spAutoFit/>
          </a:bodyPr>
          <a:lstStyle/>
          <a:p>
            <a:pPr algn="ctr"/>
            <a:r>
              <a:rPr lang="en-US" sz="1200" dirty="0">
                <a:solidFill>
                  <a:schemeClr val="bg1">
                    <a:lumMod val="65000"/>
                  </a:schemeClr>
                </a:solidFill>
              </a:rPr>
              <a:t>University</a:t>
            </a:r>
            <a:r>
              <a:rPr lang="en-US" sz="1200" baseline="0" dirty="0">
                <a:solidFill>
                  <a:schemeClr val="bg1">
                    <a:lumMod val="65000"/>
                  </a:schemeClr>
                </a:solidFill>
              </a:rPr>
              <a:t> of Mississippi – Information Technology</a:t>
            </a:r>
            <a:endParaRPr lang="en-US" sz="1200" dirty="0">
              <a:solidFill>
                <a:schemeClr val="bg1">
                  <a:lumMod val="65000"/>
                </a:schemeClr>
              </a:solidFill>
            </a:endParaRPr>
          </a:p>
        </p:txBody>
      </p:sp>
      <p:sp>
        <p:nvSpPr>
          <p:cNvPr id="15" name="Content Placeholder 23"/>
          <p:cNvSpPr>
            <a:spLocks noGrp="1"/>
          </p:cNvSpPr>
          <p:nvPr>
            <p:ph sz="quarter" idx="10"/>
          </p:nvPr>
        </p:nvSpPr>
        <p:spPr>
          <a:xfrm>
            <a:off x="301752" y="1749552"/>
            <a:ext cx="4041648" cy="4681728"/>
          </a:xfrm>
        </p:spPr>
        <p:txBody>
          <a:bodyPr vert="horz">
            <a:normAutofit/>
          </a:bodyPr>
          <a:lstStyle>
            <a:lvl1pPr>
              <a:buClr>
                <a:srgbClr val="2A3C74"/>
              </a:buClr>
              <a:defRPr lang="en-US" sz="2400" dirty="0" smtClean="0"/>
            </a:lvl1pPr>
            <a:lvl2pPr>
              <a:defRPr lang="en-US" dirty="0" smtClean="0"/>
            </a:lvl2pPr>
            <a:lvl3pPr>
              <a:buClr>
                <a:srgbClr val="2A3C74"/>
              </a:buClr>
              <a:defRPr lang="en-US" dirty="0" smtClean="0"/>
            </a:lvl3pPr>
            <a:lvl4pPr>
              <a:buClr>
                <a:srgbClr val="AC0000"/>
              </a:buClr>
              <a:defRPr lang="en-US" dirty="0" smtClean="0"/>
            </a:lvl4pPr>
            <a:lvl5pPr>
              <a:buClr>
                <a:srgbClr val="2A3C74"/>
              </a:buClr>
              <a:defRPr lang="en-US" dirty="0"/>
            </a:lvl5pPr>
          </a:lstStyle>
          <a:p>
            <a:pPr lvl="0">
              <a:buClr>
                <a:srgbClr val="2A3C74"/>
              </a:buClr>
            </a:pPr>
            <a:r>
              <a:rPr lang="en-US" dirty="0"/>
              <a:t>Click to edit Master text styles</a:t>
            </a:r>
          </a:p>
          <a:p>
            <a:pPr lvl="1">
              <a:buClr>
                <a:srgbClr val="AC0000"/>
              </a:buClr>
            </a:pPr>
            <a:r>
              <a:rPr lang="en-US" dirty="0"/>
              <a:t>Second level</a:t>
            </a:r>
          </a:p>
          <a:p>
            <a:pPr lvl="2">
              <a:buClr>
                <a:srgbClr val="2A3C74"/>
              </a:buClr>
            </a:pPr>
            <a:r>
              <a:rPr lang="en-US" dirty="0"/>
              <a:t>Third level</a:t>
            </a:r>
          </a:p>
          <a:p>
            <a:pPr lvl="3">
              <a:buClr>
                <a:srgbClr val="AC0000"/>
              </a:buClr>
            </a:pPr>
            <a:r>
              <a:rPr lang="en-US" dirty="0"/>
              <a:t>Fourth level</a:t>
            </a:r>
          </a:p>
          <a:p>
            <a:pPr lvl="4">
              <a:buClr>
                <a:srgbClr val="2A3C74"/>
              </a:buClr>
            </a:pPr>
            <a:r>
              <a:rPr lang="en-US" dirty="0"/>
              <a:t>Fifth level</a:t>
            </a:r>
            <a:endParaRPr kumimoji="0" lang="en-US" dirty="0"/>
          </a:p>
        </p:txBody>
      </p:sp>
      <p:sp>
        <p:nvSpPr>
          <p:cNvPr id="19" name="Content Placeholder 23"/>
          <p:cNvSpPr>
            <a:spLocks noGrp="1"/>
          </p:cNvSpPr>
          <p:nvPr>
            <p:ph sz="quarter" idx="11"/>
          </p:nvPr>
        </p:nvSpPr>
        <p:spPr>
          <a:xfrm>
            <a:off x="4767135" y="1749552"/>
            <a:ext cx="4041648" cy="4681728"/>
          </a:xfrm>
        </p:spPr>
        <p:txBody>
          <a:bodyPr vert="horz">
            <a:normAutofit/>
          </a:bodyPr>
          <a:lstStyle>
            <a:lvl1pPr>
              <a:buClr>
                <a:srgbClr val="2A3C74"/>
              </a:buClr>
              <a:defRPr lang="en-US" sz="2400" dirty="0" smtClean="0"/>
            </a:lvl1pPr>
            <a:lvl2pPr>
              <a:defRPr lang="en-US" dirty="0" smtClean="0"/>
            </a:lvl2pPr>
            <a:lvl3pPr>
              <a:buClr>
                <a:srgbClr val="2A3C74"/>
              </a:buClr>
              <a:defRPr lang="en-US" dirty="0" smtClean="0"/>
            </a:lvl3pPr>
            <a:lvl4pPr>
              <a:buClr>
                <a:srgbClr val="AC0000"/>
              </a:buClr>
              <a:defRPr lang="en-US" dirty="0" smtClean="0"/>
            </a:lvl4pPr>
            <a:lvl5pPr>
              <a:buClr>
                <a:srgbClr val="2A3C74"/>
              </a:buClr>
              <a:defRPr lang="en-US" dirty="0"/>
            </a:lvl5pPr>
          </a:lstStyle>
          <a:p>
            <a:pPr lvl="0">
              <a:buClr>
                <a:srgbClr val="2A3C74"/>
              </a:buClr>
            </a:pPr>
            <a:r>
              <a:rPr lang="en-US" dirty="0"/>
              <a:t>Click to edit Master text styles</a:t>
            </a:r>
          </a:p>
          <a:p>
            <a:pPr lvl="1">
              <a:buClr>
                <a:srgbClr val="AC0000"/>
              </a:buClr>
            </a:pPr>
            <a:r>
              <a:rPr lang="en-US" dirty="0"/>
              <a:t>Second level</a:t>
            </a:r>
          </a:p>
          <a:p>
            <a:pPr lvl="2">
              <a:buClr>
                <a:srgbClr val="2A3C74"/>
              </a:buClr>
            </a:pPr>
            <a:r>
              <a:rPr lang="en-US" dirty="0"/>
              <a:t>Third level</a:t>
            </a:r>
          </a:p>
          <a:p>
            <a:pPr lvl="3">
              <a:buClr>
                <a:srgbClr val="AC0000"/>
              </a:buClr>
            </a:pPr>
            <a:r>
              <a:rPr lang="en-US" dirty="0"/>
              <a:t>Fourth level</a:t>
            </a:r>
          </a:p>
          <a:p>
            <a:pPr lvl="4">
              <a:buClr>
                <a:srgbClr val="2A3C74"/>
              </a:buClr>
            </a:pPr>
            <a:r>
              <a:rPr lang="en-US" dirty="0"/>
              <a:t>Fifth level</a:t>
            </a:r>
            <a:endParaRPr kumimoji="0" lang="en-US" dirty="0"/>
          </a:p>
        </p:txBody>
      </p:sp>
      <p:cxnSp>
        <p:nvCxnSpPr>
          <p:cNvPr id="20" name="Straight Connector 19"/>
          <p:cNvCxnSpPr/>
          <p:nvPr userDrawn="1"/>
        </p:nvCxnSpPr>
        <p:spPr>
          <a:xfrm>
            <a:off x="-12192" y="615696"/>
            <a:ext cx="9171432" cy="19701"/>
          </a:xfrm>
          <a:prstGeom prst="line">
            <a:avLst/>
          </a:prstGeom>
          <a:ln w="101600">
            <a:solidFill>
              <a:srgbClr val="AC0000"/>
            </a:solidFill>
            <a:prstDash val="solid"/>
          </a:ln>
        </p:spPr>
        <p:style>
          <a:lnRef idx="2">
            <a:schemeClr val="accent1"/>
          </a:lnRef>
          <a:fillRef idx="0">
            <a:schemeClr val="accent1"/>
          </a:fillRef>
          <a:effectRef idx="1">
            <a:schemeClr val="accent1"/>
          </a:effectRef>
          <a:fontRef idx="minor">
            <a:schemeClr val="tx1"/>
          </a:fontRef>
        </p:style>
      </p:cxnSp>
      <p:pic>
        <p:nvPicPr>
          <p:cNvPr id="21" name="Picture 20" descr="redcrest-simpler.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51144" y="75005"/>
            <a:ext cx="629519" cy="77436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r="-553"/>
          <a:stretch/>
        </p:blipFill>
        <p:spPr>
          <a:xfrm>
            <a:off x="-15429" y="1199444"/>
            <a:ext cx="9217152" cy="1000830"/>
          </a:xfrm>
          <a:prstGeom prst="rect">
            <a:avLst/>
          </a:prstGeom>
        </p:spPr>
      </p:pic>
      <p:sp>
        <p:nvSpPr>
          <p:cNvPr id="21" name="Rectangle 20"/>
          <p:cNvSpPr/>
          <p:nvPr userDrawn="1"/>
        </p:nvSpPr>
        <p:spPr>
          <a:xfrm>
            <a:off x="-15431" y="1199444"/>
            <a:ext cx="9171432" cy="1000827"/>
          </a:xfrm>
          <a:prstGeom prst="rect">
            <a:avLst/>
          </a:prstGeom>
          <a:solidFill>
            <a:schemeClr val="bg1">
              <a:lumMod val="85000"/>
              <a:alpha val="22000"/>
            </a:schemeClr>
          </a:solidFill>
          <a:ln>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Straight Connector 9"/>
          <p:cNvSpPr>
            <a:spLocks noChangeShapeType="1"/>
          </p:cNvSpPr>
          <p:nvPr/>
        </p:nvSpPr>
        <p:spPr bwMode="auto">
          <a:xfrm flipV="1">
            <a:off x="4572000" y="2200274"/>
            <a:ext cx="0" cy="4302379"/>
          </a:xfrm>
          <a:prstGeom prst="line">
            <a:avLst/>
          </a:prstGeom>
          <a:noFill/>
          <a:ln w="9525" cap="flat" cmpd="sng" algn="ctr">
            <a:solidFill>
              <a:schemeClr val="bg1">
                <a:lumMod val="75000"/>
              </a:schemeClr>
            </a:solidFill>
            <a:prstDash val="solid"/>
            <a:round/>
            <a:headEnd type="none" w="med" len="med"/>
            <a:tailEnd type="none" w="med" len="med"/>
          </a:ln>
          <a:effectLst/>
        </p:spPr>
        <p:txBody>
          <a:bodyPr vert="horz" wrap="none" lIns="91440" tIns="45720" rIns="91440" bIns="45720" anchor="ctr" compatLnSpc="1"/>
          <a:lstStyle/>
          <a:p>
            <a:endParaRPr kumimoji="0" lang="en-US" dirty="0"/>
          </a:p>
        </p:txBody>
      </p:sp>
      <p:sp>
        <p:nvSpPr>
          <p:cNvPr id="23" name="Title 22"/>
          <p:cNvSpPr>
            <a:spLocks noGrp="1"/>
          </p:cNvSpPr>
          <p:nvPr>
            <p:ph type="title"/>
          </p:nvPr>
        </p:nvSpPr>
        <p:spPr>
          <a:xfrm>
            <a:off x="0" y="89165"/>
            <a:ext cx="9144000" cy="909371"/>
          </a:xfrm>
        </p:spPr>
        <p:txBody>
          <a:bodyPr rtlCol="0" anchor="b" anchorCtr="0"/>
          <a:lstStyle>
            <a:lvl1pPr>
              <a:defRPr>
                <a:solidFill>
                  <a:schemeClr val="tx2">
                    <a:lumMod val="75000"/>
                  </a:schemeClr>
                </a:solidFill>
              </a:defRPr>
            </a:lvl1pPr>
          </a:lstStyle>
          <a:p>
            <a:r>
              <a:rPr kumimoji="0" lang="en-US" dirty="0"/>
              <a:t>Click to edit Master title style</a:t>
            </a:r>
          </a:p>
        </p:txBody>
      </p:sp>
      <p:pic>
        <p:nvPicPr>
          <p:cNvPr id="33" name="Picture 32" descr="redcrest-simpler.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069042" y="1069910"/>
            <a:ext cx="1005915" cy="1237365"/>
          </a:xfrm>
          <a:prstGeom prst="rect">
            <a:avLst/>
          </a:prstGeom>
        </p:spPr>
      </p:pic>
      <p:cxnSp>
        <p:nvCxnSpPr>
          <p:cNvPr id="19" name="Straight Connector 18"/>
          <p:cNvCxnSpPr/>
          <p:nvPr userDrawn="1"/>
        </p:nvCxnSpPr>
        <p:spPr>
          <a:xfrm>
            <a:off x="0" y="6502654"/>
            <a:ext cx="9144000" cy="0"/>
          </a:xfrm>
          <a:prstGeom prst="line">
            <a:avLst/>
          </a:prstGeom>
          <a:ln>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userDrawn="1"/>
        </p:nvSpPr>
        <p:spPr>
          <a:xfrm>
            <a:off x="301752" y="6559296"/>
            <a:ext cx="8503920" cy="276999"/>
          </a:xfrm>
          <a:prstGeom prst="rect">
            <a:avLst/>
          </a:prstGeom>
          <a:noFill/>
          <a:ln>
            <a:noFill/>
          </a:ln>
        </p:spPr>
        <p:txBody>
          <a:bodyPr wrap="square" rtlCol="0">
            <a:spAutoFit/>
          </a:bodyPr>
          <a:lstStyle/>
          <a:p>
            <a:pPr algn="ctr"/>
            <a:r>
              <a:rPr lang="en-US" sz="1200" dirty="0">
                <a:solidFill>
                  <a:schemeClr val="bg1">
                    <a:lumMod val="65000"/>
                  </a:schemeClr>
                </a:solidFill>
              </a:rPr>
              <a:t>University</a:t>
            </a:r>
            <a:r>
              <a:rPr lang="en-US" sz="1200" baseline="0" dirty="0">
                <a:solidFill>
                  <a:schemeClr val="bg1">
                    <a:lumMod val="65000"/>
                  </a:schemeClr>
                </a:solidFill>
              </a:rPr>
              <a:t> of Mississippi – Information Technology</a:t>
            </a:r>
            <a:endParaRPr lang="en-US" sz="1200" dirty="0">
              <a:solidFill>
                <a:schemeClr val="bg1">
                  <a:lumMod val="65000"/>
                </a:schemeClr>
              </a:solidFill>
            </a:endParaRPr>
          </a:p>
        </p:txBody>
      </p:sp>
      <p:sp>
        <p:nvSpPr>
          <p:cNvPr id="16" name="Text Placeholder 2"/>
          <p:cNvSpPr>
            <a:spLocks noGrp="1"/>
          </p:cNvSpPr>
          <p:nvPr>
            <p:ph type="body" idx="1"/>
          </p:nvPr>
        </p:nvSpPr>
        <p:spPr>
          <a:xfrm>
            <a:off x="301752" y="1389888"/>
            <a:ext cx="4040188" cy="732974"/>
          </a:xfrm>
          <a:no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noAutofit/>
          </a:bodyPr>
          <a:lstStyle>
            <a:lvl1pPr marL="0" indent="0" algn="ctr">
              <a:buNone/>
              <a:defRPr lang="en-US" sz="2400" b="0" dirty="0" smtClean="0">
                <a:solidFill>
                  <a:srgbClr val="AC0000"/>
                </a:solidFill>
                <a:effectLst>
                  <a:innerShdw blurRad="63500" dist="50800" dir="18900000">
                    <a:prstClr val="black">
                      <a:alpha val="50000"/>
                    </a:prstClr>
                  </a:innerShdw>
                </a:effectLst>
                <a:latin typeface="Arial" panose="020B0604020202020204" pitchFamily="34" charset="0"/>
                <a:cs typeface="Arial" panose="020B0604020202020204"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17" name="Text Placeholder 2"/>
          <p:cNvSpPr>
            <a:spLocks noGrp="1"/>
          </p:cNvSpPr>
          <p:nvPr>
            <p:ph type="body" idx="11"/>
          </p:nvPr>
        </p:nvSpPr>
        <p:spPr>
          <a:xfrm>
            <a:off x="4811463" y="1362350"/>
            <a:ext cx="4040188" cy="732974"/>
          </a:xfrm>
          <a:no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noAutofit/>
          </a:bodyPr>
          <a:lstStyle>
            <a:lvl1pPr marL="0" indent="0" algn="ctr">
              <a:buNone/>
              <a:defRPr lang="en-US" sz="2400" b="0" dirty="0" smtClean="0">
                <a:solidFill>
                  <a:srgbClr val="AC0000"/>
                </a:solidFill>
                <a:effectLst>
                  <a:innerShdw blurRad="63500" dist="50800" dir="18900000">
                    <a:prstClr val="black">
                      <a:alpha val="50000"/>
                    </a:prstClr>
                  </a:innerShdw>
                </a:effectLst>
                <a:latin typeface="Arial" panose="020B0604020202020204" pitchFamily="34" charset="0"/>
                <a:cs typeface="Arial" panose="020B0604020202020204"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18" name="Content Placeholder 23"/>
          <p:cNvSpPr>
            <a:spLocks noGrp="1"/>
          </p:cNvSpPr>
          <p:nvPr>
            <p:ph sz="quarter" idx="12"/>
          </p:nvPr>
        </p:nvSpPr>
        <p:spPr>
          <a:xfrm>
            <a:off x="301752" y="2298514"/>
            <a:ext cx="4041648" cy="4132766"/>
          </a:xfrm>
        </p:spPr>
        <p:txBody>
          <a:bodyPr vert="horz">
            <a:normAutofit/>
          </a:bodyPr>
          <a:lstStyle>
            <a:lvl1pPr>
              <a:buClr>
                <a:srgbClr val="2A3C74"/>
              </a:buClr>
              <a:defRPr lang="en-US" sz="2400" dirty="0" smtClean="0"/>
            </a:lvl1pPr>
            <a:lvl2pPr>
              <a:defRPr lang="en-US" dirty="0" smtClean="0"/>
            </a:lvl2pPr>
            <a:lvl3pPr>
              <a:buClr>
                <a:srgbClr val="2A3C74"/>
              </a:buClr>
              <a:defRPr lang="en-US" dirty="0" smtClean="0"/>
            </a:lvl3pPr>
            <a:lvl4pPr>
              <a:buClr>
                <a:srgbClr val="AC0000"/>
              </a:buClr>
              <a:defRPr lang="en-US" dirty="0" smtClean="0"/>
            </a:lvl4pPr>
            <a:lvl5pPr>
              <a:buClr>
                <a:srgbClr val="2A3C74"/>
              </a:buClr>
              <a:defRPr lang="en-US" dirty="0"/>
            </a:lvl5pPr>
          </a:lstStyle>
          <a:p>
            <a:pPr lvl="0">
              <a:buClr>
                <a:srgbClr val="2A3C74"/>
              </a:buClr>
            </a:pPr>
            <a:r>
              <a:rPr lang="en-US" dirty="0"/>
              <a:t>Click to edit Master text styles</a:t>
            </a:r>
          </a:p>
          <a:p>
            <a:pPr lvl="1">
              <a:buClr>
                <a:srgbClr val="AC0000"/>
              </a:buClr>
            </a:pPr>
            <a:r>
              <a:rPr lang="en-US" dirty="0"/>
              <a:t>Second level</a:t>
            </a:r>
          </a:p>
          <a:p>
            <a:pPr lvl="2">
              <a:buClr>
                <a:srgbClr val="2A3C74"/>
              </a:buClr>
            </a:pPr>
            <a:r>
              <a:rPr lang="en-US" dirty="0"/>
              <a:t>Third level</a:t>
            </a:r>
          </a:p>
          <a:p>
            <a:pPr lvl="3">
              <a:buClr>
                <a:srgbClr val="AC0000"/>
              </a:buClr>
            </a:pPr>
            <a:r>
              <a:rPr lang="en-US" dirty="0"/>
              <a:t>Fourth level</a:t>
            </a:r>
          </a:p>
          <a:p>
            <a:pPr lvl="4">
              <a:buClr>
                <a:srgbClr val="2A3C74"/>
              </a:buClr>
            </a:pPr>
            <a:r>
              <a:rPr lang="en-US" dirty="0"/>
              <a:t>Fifth level</a:t>
            </a:r>
            <a:endParaRPr kumimoji="0" lang="en-US" dirty="0"/>
          </a:p>
        </p:txBody>
      </p:sp>
      <p:sp>
        <p:nvSpPr>
          <p:cNvPr id="20" name="Content Placeholder 23"/>
          <p:cNvSpPr>
            <a:spLocks noGrp="1"/>
          </p:cNvSpPr>
          <p:nvPr>
            <p:ph sz="quarter" idx="10"/>
          </p:nvPr>
        </p:nvSpPr>
        <p:spPr>
          <a:xfrm>
            <a:off x="4800601" y="2288445"/>
            <a:ext cx="4041648" cy="4126035"/>
          </a:xfrm>
        </p:spPr>
        <p:txBody>
          <a:bodyPr vert="horz">
            <a:normAutofit/>
          </a:bodyPr>
          <a:lstStyle>
            <a:lvl1pPr>
              <a:buClr>
                <a:srgbClr val="2A3C74"/>
              </a:buClr>
              <a:defRPr lang="en-US" sz="2400" dirty="0" smtClean="0"/>
            </a:lvl1pPr>
            <a:lvl2pPr>
              <a:defRPr lang="en-US" dirty="0" smtClean="0"/>
            </a:lvl2pPr>
            <a:lvl3pPr>
              <a:buClr>
                <a:srgbClr val="2A3C74"/>
              </a:buClr>
              <a:defRPr lang="en-US" dirty="0" smtClean="0"/>
            </a:lvl3pPr>
            <a:lvl4pPr>
              <a:buClr>
                <a:srgbClr val="AC0000"/>
              </a:buClr>
              <a:defRPr lang="en-US" dirty="0" smtClean="0"/>
            </a:lvl4pPr>
            <a:lvl5pPr>
              <a:buClr>
                <a:srgbClr val="2A3C74"/>
              </a:buClr>
              <a:defRPr lang="en-US" dirty="0"/>
            </a:lvl5pPr>
          </a:lstStyle>
          <a:p>
            <a:pPr lvl="0">
              <a:buClr>
                <a:srgbClr val="2A3C74"/>
              </a:buClr>
            </a:pPr>
            <a:r>
              <a:rPr lang="en-US" dirty="0"/>
              <a:t>Click to edit Master text styles</a:t>
            </a:r>
          </a:p>
          <a:p>
            <a:pPr lvl="1">
              <a:buClr>
                <a:srgbClr val="AC0000"/>
              </a:buClr>
            </a:pPr>
            <a:r>
              <a:rPr lang="en-US" dirty="0"/>
              <a:t>Second level</a:t>
            </a:r>
          </a:p>
          <a:p>
            <a:pPr lvl="2">
              <a:buClr>
                <a:srgbClr val="2A3C74"/>
              </a:buClr>
            </a:pPr>
            <a:r>
              <a:rPr lang="en-US" dirty="0"/>
              <a:t>Third level</a:t>
            </a:r>
          </a:p>
          <a:p>
            <a:pPr lvl="3">
              <a:buClr>
                <a:srgbClr val="AC0000"/>
              </a:buClr>
            </a:pPr>
            <a:r>
              <a:rPr lang="en-US" dirty="0"/>
              <a:t>Fourth level</a:t>
            </a:r>
          </a:p>
          <a:p>
            <a:pPr lvl="4">
              <a:buClr>
                <a:srgbClr val="2A3C74"/>
              </a:buClr>
            </a:pPr>
            <a:r>
              <a:rPr lang="en-US" dirty="0"/>
              <a:t>Fifth level</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kumimoji="0" lang="en-US"/>
              <a:t>Click to edit Master title style</a:t>
            </a:r>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152400" y="612962"/>
            <a:ext cx="2743200" cy="5635439"/>
          </a:xfrm>
          <a:prstGeom prst="rect">
            <a:avLst/>
          </a:prstGeom>
        </p:spPr>
      </p:pic>
      <p:sp>
        <p:nvSpPr>
          <p:cNvPr id="5" name="Rectangle 4"/>
          <p:cNvSpPr/>
          <p:nvPr userDrawn="1"/>
        </p:nvSpPr>
        <p:spPr>
          <a:xfrm>
            <a:off x="152400" y="612962"/>
            <a:ext cx="2743200" cy="5635439"/>
          </a:xfrm>
          <a:prstGeom prst="rect">
            <a:avLst/>
          </a:prstGeom>
          <a:solidFill>
            <a:schemeClr val="bg1">
              <a:lumMod val="85000"/>
              <a:alpha val="22000"/>
            </a:schemeClr>
          </a:solidFill>
          <a:ln>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0">
                <a:solidFill>
                  <a:schemeClr val="tx2">
                    <a:lumMod val="75000"/>
                  </a:schemeClr>
                </a:solidFill>
              </a:defRPr>
            </a:lvl1pPr>
          </a:lstStyle>
          <a:p>
            <a:r>
              <a:rPr kumimoji="0" lang="en-US" dirty="0"/>
              <a:t>Click to edit Master title style</a:t>
            </a:r>
          </a:p>
        </p:txBody>
      </p:sp>
      <p:sp>
        <p:nvSpPr>
          <p:cNvPr id="3" name="Picture Placeholder 2"/>
          <p:cNvSpPr>
            <a:spLocks noGrp="1"/>
          </p:cNvSpPr>
          <p:nvPr>
            <p:ph type="pic" idx="1"/>
          </p:nvPr>
        </p:nvSpPr>
        <p:spPr>
          <a:xfrm>
            <a:off x="3000375" y="612962"/>
            <a:ext cx="5867400" cy="4267200"/>
          </a:xfrm>
          <a:ln>
            <a:solidFill>
              <a:schemeClr val="bg1">
                <a:lumMod val="75000"/>
              </a:schemeClr>
            </a:solidFill>
          </a:ln>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304800" y="800100"/>
            <a:ext cx="2438400" cy="5257800"/>
          </a:xfrm>
        </p:spPr>
        <p:txBody>
          <a:bodyPr/>
          <a:lstStyle>
            <a:lvl1pPr marL="0" indent="0">
              <a:spcAft>
                <a:spcPts val="1000"/>
              </a:spcAft>
              <a:buFontTx/>
              <a:buNone/>
              <a:defRPr sz="2400" b="1">
                <a:solidFill>
                  <a:srgbClr val="2A3C74"/>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o not us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356371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bg1">
                <a:lumMod val="50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bg1">
                <a:lumMod val="50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Title 7"/>
          <p:cNvSpPr>
            <a:spLocks noGrp="1"/>
          </p:cNvSpPr>
          <p:nvPr>
            <p:ph type="ctrTitle"/>
          </p:nvPr>
        </p:nvSpPr>
        <p:spPr>
          <a:xfrm>
            <a:off x="685800" y="216918"/>
            <a:ext cx="7772400" cy="1616148"/>
          </a:xfrm>
        </p:spPr>
        <p:txBody>
          <a:bodyPr anchor="b"/>
          <a:lstStyle>
            <a:lvl1pPr>
              <a:defRPr sz="4200" baseline="0">
                <a:solidFill>
                  <a:schemeClr val="tx2">
                    <a:lumMod val="75000"/>
                  </a:schemeClr>
                </a:solidFill>
              </a:defRPr>
            </a:lvl1pPr>
          </a:lstStyle>
          <a:p>
            <a:r>
              <a:rPr kumimoji="0" lang="en-US"/>
              <a:t>Click to edit Master title style</a:t>
            </a:r>
            <a:endParaRPr kumimoji="0" lang="en-US" dirty="0"/>
          </a:p>
        </p:txBody>
      </p:sp>
      <p:pic>
        <p:nvPicPr>
          <p:cNvPr id="2" name="Picture 1" descr="redcrest-simpl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86250" y="1869550"/>
            <a:ext cx="898500" cy="110523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7551351" y="1645920"/>
            <a:ext cx="2438399" cy="365760"/>
          </a:xfrm>
          <a:prstGeom prst="rect">
            <a:avLst/>
          </a:prstGeom>
        </p:spPr>
        <p:txBody>
          <a:bodyPr/>
          <a:lstStyle/>
          <a:p>
            <a:endParaRPr lang="en-US" dirty="0"/>
          </a:p>
        </p:txBody>
      </p:sp>
      <p:sp>
        <p:nvSpPr>
          <p:cNvPr id="3" name="Footer Placeholder 2"/>
          <p:cNvSpPr>
            <a:spLocks noGrp="1"/>
          </p:cNvSpPr>
          <p:nvPr>
            <p:ph type="ftr" sz="quarter" idx="11"/>
          </p:nvPr>
        </p:nvSpPr>
        <p:spPr>
          <a:xfrm rot="16200000">
            <a:off x="7586910" y="4048760"/>
            <a:ext cx="2367281" cy="365760"/>
          </a:xfrm>
          <a:prstGeom prst="rect">
            <a:avLst/>
          </a:prstGeom>
        </p:spPr>
        <p:txBody>
          <a:bodyPr/>
          <a:lstStyle/>
          <a:p>
            <a:r>
              <a:rPr lang="en-US" dirty="0"/>
              <a:t>University of Mississippi - Information Technology</a:t>
            </a:r>
          </a:p>
        </p:txBody>
      </p:sp>
      <p:sp>
        <p:nvSpPr>
          <p:cNvPr id="4" name="Slide Number Placeholder 3"/>
          <p:cNvSpPr>
            <a:spLocks noGrp="1"/>
          </p:cNvSpPr>
          <p:nvPr>
            <p:ph type="sldNum" sz="quarter" idx="12"/>
          </p:nvPr>
        </p:nvSpPr>
        <p:spPr>
          <a:xfrm>
            <a:off x="8531788" y="5648960"/>
            <a:ext cx="548640" cy="396240"/>
          </a:xfrm>
          <a:prstGeom prst="bracketPair">
            <a:avLst>
              <a:gd name="adj" fmla="val 17949"/>
            </a:avLst>
          </a:prstGeom>
        </p:spPr>
        <p:txBody>
          <a:body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1076215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52400" y="91650"/>
            <a:ext cx="8833104" cy="6411004"/>
          </a:xfrm>
          <a:prstGeom prst="rect">
            <a:avLst/>
          </a:prstGeom>
          <a:noFill/>
          <a:ln w="19050"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Title Placeholder 21"/>
          <p:cNvSpPr>
            <a:spLocks noGrp="1"/>
          </p:cNvSpPr>
          <p:nvPr>
            <p:ph type="title"/>
          </p:nvPr>
        </p:nvSpPr>
        <p:spPr>
          <a:xfrm>
            <a:off x="0" y="89166"/>
            <a:ext cx="9144000" cy="758952"/>
          </a:xfrm>
          <a:prstGeom prst="rect">
            <a:avLst/>
          </a:prstGeom>
        </p:spPr>
        <p:txBody>
          <a:bodyPr vert="horz" anchor="b">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301752" y="1769346"/>
            <a:ext cx="8534400" cy="4587004"/>
          </a:xfrm>
          <a:prstGeom prst="rect">
            <a:avLst/>
          </a:prstGeom>
        </p:spPr>
        <p:txBody>
          <a:bodyPr vert="horz">
            <a:normAutofit/>
          </a:bodyPr>
          <a:lstStyle/>
          <a:p>
            <a:pPr lvl="0">
              <a:buClr>
                <a:srgbClr val="2A3C74"/>
              </a:buClr>
            </a:pPr>
            <a:r>
              <a:rPr kumimoji="0" lang="en-US" dirty="0"/>
              <a:t>Click to edit Master text styles</a:t>
            </a:r>
          </a:p>
          <a:p>
            <a:pPr lvl="1">
              <a:buClr>
                <a:srgbClr val="AC0000"/>
              </a:buClr>
            </a:pPr>
            <a:r>
              <a:rPr kumimoji="0" lang="en-US" dirty="0"/>
              <a:t>Second level</a:t>
            </a:r>
          </a:p>
          <a:p>
            <a:pPr lvl="2">
              <a:buClr>
                <a:srgbClr val="2A3C74"/>
              </a:buClr>
            </a:pPr>
            <a:r>
              <a:rPr kumimoji="0" lang="en-US" dirty="0"/>
              <a:t>Third level</a:t>
            </a:r>
          </a:p>
          <a:p>
            <a:pPr lvl="3">
              <a:buClr>
                <a:srgbClr val="AC0000"/>
              </a:buClr>
            </a:pPr>
            <a:r>
              <a:rPr kumimoji="0" lang="en-US" dirty="0"/>
              <a:t>Fourth level</a:t>
            </a:r>
          </a:p>
          <a:p>
            <a:pPr lvl="4">
              <a:buClr>
                <a:srgbClr val="2A3C74"/>
              </a:buClr>
            </a:pPr>
            <a:r>
              <a:rPr kumimoji="0" lang="en-US" dirty="0"/>
              <a:t>Fifth level</a:t>
            </a:r>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4" r:id="rId3"/>
    <p:sldLayoutId id="2147483665" r:id="rId4"/>
    <p:sldLayoutId id="2147483666" r:id="rId5"/>
    <p:sldLayoutId id="2147483669" r:id="rId6"/>
    <p:sldLayoutId id="2147483661" r:id="rId7"/>
    <p:sldLayoutId id="2147483670" r:id="rId8"/>
  </p:sldLayoutIdLst>
  <p:hf sldNum="0" hdr="0" ftr="0" dt="0"/>
  <p:txStyles>
    <p:titleStyle>
      <a:lvl1pPr algn="ctr" rtl="0" eaLnBrk="1" latinLnBrk="0" hangingPunct="1">
        <a:spcBef>
          <a:spcPct val="0"/>
        </a:spcBef>
        <a:buNone/>
        <a:defRPr kumimoji="0" sz="4000" kern="1200" baseline="0">
          <a:solidFill>
            <a:schemeClr val="tx2">
              <a:lumMod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lang="en-US" sz="2700" kern="1200" dirty="0" smtClean="0">
          <a:solidFill>
            <a:schemeClr val="tx1"/>
          </a:solidFill>
          <a:latin typeface="Arial" panose="020B0604020202020204" pitchFamily="34" charset="0"/>
          <a:ea typeface="+mn-ea"/>
          <a:cs typeface="Arial" panose="020B0604020202020204" pitchFamily="34" charset="0"/>
        </a:defRPr>
      </a:lvl1pPr>
      <a:lvl2pPr marL="548640" indent="-274320" algn="l" rtl="0" eaLnBrk="1" latinLnBrk="0" hangingPunct="1">
        <a:spcBef>
          <a:spcPct val="20000"/>
        </a:spcBef>
        <a:buClr>
          <a:schemeClr val="accent2"/>
        </a:buClr>
        <a:buSzPct val="70000"/>
        <a:buFont typeface="Wingdings"/>
        <a:buChar char=""/>
        <a:defRPr kumimoji="0" lang="en-US" sz="2200" kern="1200" dirty="0" smtClean="0">
          <a:solidFill>
            <a:schemeClr val="tx2"/>
          </a:solidFill>
          <a:latin typeface="Arial" panose="020B0604020202020204" pitchFamily="34" charset="0"/>
          <a:ea typeface="+mn-ea"/>
          <a:cs typeface="Arial" panose="020B0604020202020204" pitchFamily="34" charset="0"/>
        </a:defRPr>
      </a:lvl2pPr>
      <a:lvl3pPr marL="822960" indent="-228600" algn="l" rtl="0" eaLnBrk="1" latinLnBrk="0" hangingPunct="1">
        <a:spcBef>
          <a:spcPct val="20000"/>
        </a:spcBef>
        <a:buClr>
          <a:schemeClr val="accent3"/>
        </a:buClr>
        <a:buSzPct val="75000"/>
        <a:buFont typeface="Wingdings 2"/>
        <a:buChar char=""/>
        <a:defRPr kumimoji="0" lang="en-US" sz="2000" kern="1200" dirty="0" smtClean="0">
          <a:solidFill>
            <a:schemeClr val="tx1"/>
          </a:solidFill>
          <a:latin typeface="Arial" panose="020B0604020202020204" pitchFamily="34" charset="0"/>
          <a:ea typeface="+mn-ea"/>
          <a:cs typeface="Arial" panose="020B0604020202020204" pitchFamily="34" charset="0"/>
        </a:defRPr>
      </a:lvl3pPr>
      <a:lvl4pPr marL="1097280" indent="-228600" algn="l" rtl="0" eaLnBrk="1" latinLnBrk="0" hangingPunct="1">
        <a:spcBef>
          <a:spcPct val="20000"/>
        </a:spcBef>
        <a:buClr>
          <a:schemeClr val="accent4"/>
        </a:buClr>
        <a:buSzPct val="70000"/>
        <a:buFont typeface="Wingdings"/>
        <a:buChar char=""/>
        <a:defRPr kumimoji="0" lang="en-US" sz="2000" kern="1200" dirty="0" smtClean="0">
          <a:solidFill>
            <a:schemeClr val="tx2"/>
          </a:solidFill>
          <a:latin typeface="Arial" panose="020B0604020202020204" pitchFamily="34" charset="0"/>
          <a:ea typeface="+mn-ea"/>
          <a:cs typeface="Arial" panose="020B0604020202020204" pitchFamily="34" charset="0"/>
        </a:defRPr>
      </a:lvl4pPr>
      <a:lvl5pPr marL="1371600" indent="-228600" algn="l" rtl="0" eaLnBrk="1" latinLnBrk="0" hangingPunct="1">
        <a:spcBef>
          <a:spcPct val="20000"/>
        </a:spcBef>
        <a:buClr>
          <a:schemeClr val="accent5"/>
        </a:buClr>
        <a:buFontTx/>
        <a:buChar char="•"/>
        <a:defRPr kumimoji="0" lang="en-US" sz="1800" kern="1200" dirty="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ftdc@olemiss.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olemiss.zoom.us/j/995909765" TargetMode="External"/><Relationship Id="rId4" Type="http://schemas.openxmlformats.org/officeDocument/2006/relationships/hyperlink" Target="http://olemiss.edu/ftdc"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blackboard@olemiss.edu" TargetMode="External"/><Relationship Id="rId2" Type="http://schemas.openxmlformats.org/officeDocument/2006/relationships/hyperlink" Target="http://olemiss.edu/blackboard"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mailto:ftdc@olemiss.edu" TargetMode="External"/><Relationship Id="rId2" Type="http://schemas.openxmlformats.org/officeDocument/2006/relationships/hyperlink" Target="https://secure.olemiss.edu/services/"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hyperlink" Target="http://ittraining.olemiss.edu/"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olemiss.edu/gotoclass" TargetMode="External"/><Relationship Id="rId2" Type="http://schemas.openxmlformats.org/officeDocument/2006/relationships/hyperlink" Target="http://attendance.olemiss.ed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olemiss.edu/taci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itsecurity.olemiss.edu/antivirus" TargetMode="External"/><Relationship Id="rId7" Type="http://schemas.openxmlformats.org/officeDocument/2006/relationships/image" Target="../media/image18.png"/><Relationship Id="rId2" Type="http://schemas.openxmlformats.org/officeDocument/2006/relationships/hyperlink" Target="http://www.itlabs.olemiss.edu/intranet/software/external/"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mailto:software@olemiss.ed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umct@olemiss.edu" TargetMode="External"/><Relationship Id="rId2" Type="http://schemas.openxmlformats.org/officeDocument/2006/relationships/hyperlink" Target="http://www.olemiss.edu/umc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blackboard.olemiss.edu"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my.olemiss.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olemiss.edu/itmedia/" TargetMode="External"/><Relationship Id="rId3" Type="http://schemas.openxmlformats.org/officeDocument/2006/relationships/hyperlink" Target="mailto:helpdesk@olemiss.edu" TargetMode="External"/><Relationship Id="rId7" Type="http://schemas.openxmlformats.org/officeDocument/2006/relationships/hyperlink" Target="mailto:umct@olemiss.edu" TargetMode="External"/><Relationship Id="rId2" Type="http://schemas.openxmlformats.org/officeDocument/2006/relationships/hyperlink" Target="https://olemiss.edu/helpdesk/" TargetMode="External"/><Relationship Id="rId1" Type="http://schemas.openxmlformats.org/officeDocument/2006/relationships/slideLayout" Target="../slideLayouts/slideLayout2.xml"/><Relationship Id="rId6" Type="http://schemas.openxmlformats.org/officeDocument/2006/relationships/hyperlink" Target="https://olemiss.edu/umct/" TargetMode="External"/><Relationship Id="rId11" Type="http://schemas.openxmlformats.org/officeDocument/2006/relationships/hyperlink" Target="mailto:assist@mcsr.olemiss.edu" TargetMode="External"/><Relationship Id="rId5" Type="http://schemas.openxmlformats.org/officeDocument/2006/relationships/hyperlink" Target="mailto:ftdc@olemiss.edu" TargetMode="External"/><Relationship Id="rId10" Type="http://schemas.openxmlformats.org/officeDocument/2006/relationships/hyperlink" Target="https://mcsr.olemiss.edu/" TargetMode="External"/><Relationship Id="rId4" Type="http://schemas.openxmlformats.org/officeDocument/2006/relationships/hyperlink" Target="https://olemiss.edu/ftdc/" TargetMode="External"/><Relationship Id="rId9" Type="http://schemas.openxmlformats.org/officeDocument/2006/relationships/hyperlink" Target="mailto:itmedia@olemiss.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6.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7.wdp"/><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4.png"/><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blackboard@olemiss.edu" TargetMode="External"/><Relationship Id="rId2" Type="http://schemas.openxmlformats.org/officeDocument/2006/relationships/hyperlink" Target="http://www.olemiss.edu/blackboard"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2" Type="http://schemas.openxmlformats.org/officeDocument/2006/relationships/hyperlink" Target="http://uofmississippi.qualtrics.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amelia@olemiss.edu" TargetMode="External"/><Relationship Id="rId2" Type="http://schemas.openxmlformats.org/officeDocument/2006/relationships/hyperlink" Target="mailto:parice@olemiss.edu"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accessibility.olemiss.edu/register" TargetMode="Externa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lrs@olemiss.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ilto:assist@mcsr.olemiss.edu"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box.olemiss.edu/"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go.olemiss.ed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helpdesk@olemiss.edu"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my.olemiss.ed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common.olemiss.edu/docs/attendance.html" TargetMode="External"/><Relationship Id="rId2" Type="http://schemas.openxmlformats.org/officeDocument/2006/relationships/hyperlink" Target="http://olemiss.edu/gotoclas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hyperlink" Target="http://attendance.olemiss.edu/"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hyperlink" Target="http://attendance.olemiss.edu/" TargetMode="Externa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hyperlink" Target="http://www.eduroam.org/" TargetMode="External"/><Relationship Id="rId4" Type="http://schemas.openxmlformats.org/officeDocument/2006/relationships/hyperlink" Target="http://wireless.olemiss.edu/"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reichley@olemiss.edu"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mailto:parice@olemiss.edu" TargetMode="External"/><Relationship Id="rId7" Type="http://schemas.openxmlformats.org/officeDocument/2006/relationships/image" Target="../media/image13.jpeg"/><Relationship Id="rId2" Type="http://schemas.openxmlformats.org/officeDocument/2006/relationships/hyperlink" Target="mailto:bwhopkin@olemiss.edu" TargetMode="External"/><Relationship Id="rId1" Type="http://schemas.openxmlformats.org/officeDocument/2006/relationships/slideLayout" Target="../slideLayouts/slideLayout2.xml"/><Relationship Id="rId6" Type="http://schemas.openxmlformats.org/officeDocument/2006/relationships/hyperlink" Target="mailto:lrs@olemiss.edu" TargetMode="External"/><Relationship Id="rId5" Type="http://schemas.openxmlformats.org/officeDocument/2006/relationships/hyperlink" Target="mailto:robbins@olemiss.edu" TargetMode="External"/><Relationship Id="rId4" Type="http://schemas.openxmlformats.org/officeDocument/2006/relationships/hyperlink" Target="mailto:reichley@olemiss.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bwhopkin@olemiss.edu"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344" y="2151415"/>
            <a:ext cx="7930241" cy="1824872"/>
          </a:xfrm>
        </p:spPr>
        <p:txBody>
          <a:bodyPr vert="horz" lIns="91440" tIns="45720" rIns="91440" bIns="45720" anchor="b">
            <a:noAutofit/>
          </a:bodyPr>
          <a:lstStyle/>
          <a:p>
            <a:r>
              <a:rPr lang="en-US" sz="3200" dirty="0"/>
              <a:t>Academic Technology</a:t>
            </a:r>
            <a:br>
              <a:rPr lang="en-US" sz="3200" dirty="0"/>
            </a:br>
            <a:r>
              <a:rPr lang="en-US" sz="3200" dirty="0"/>
              <a:t>New Faculty Orientation 2021</a:t>
            </a:r>
          </a:p>
        </p:txBody>
      </p:sp>
      <p:sp>
        <p:nvSpPr>
          <p:cNvPr id="3" name="Subtitle 2"/>
          <p:cNvSpPr>
            <a:spLocks noGrp="1"/>
          </p:cNvSpPr>
          <p:nvPr>
            <p:ph type="subTitle" idx="1"/>
          </p:nvPr>
        </p:nvSpPr>
        <p:spPr>
          <a:xfrm>
            <a:off x="1405065" y="4735889"/>
            <a:ext cx="6400800" cy="1752600"/>
          </a:xfrm>
        </p:spPr>
        <p:txBody>
          <a:bodyPr/>
          <a:lstStyle/>
          <a:p>
            <a:r>
              <a:rPr lang="en-US" dirty="0"/>
              <a:t>Brian Hopkins, Penny Rice,</a:t>
            </a:r>
          </a:p>
          <a:p>
            <a:r>
              <a:rPr lang="en-US" dirty="0"/>
              <a:t>Amelia robbins, Chris Reichley,</a:t>
            </a:r>
          </a:p>
          <a:p>
            <a:r>
              <a:rPr lang="en-US" dirty="0"/>
              <a:t>Teresa mcCarver, Lindsey Sneed</a:t>
            </a:r>
          </a:p>
        </p:txBody>
      </p:sp>
    </p:spTree>
    <p:extLst>
      <p:ext uri="{BB962C8B-B14F-4D97-AF65-F5344CB8AC3E}">
        <p14:creationId xmlns:p14="http://schemas.microsoft.com/office/powerpoint/2010/main" val="1367637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46A3C-21C9-7445-B000-CC4BE0BE0343}"/>
              </a:ext>
            </a:extLst>
          </p:cNvPr>
          <p:cNvSpPr>
            <a:spLocks noGrp="1"/>
          </p:cNvSpPr>
          <p:nvPr>
            <p:ph type="title"/>
          </p:nvPr>
        </p:nvSpPr>
        <p:spPr/>
        <p:txBody>
          <a:bodyPr/>
          <a:lstStyle/>
          <a:p>
            <a:r>
              <a:rPr lang="en-US" dirty="0"/>
              <a:t>FTDC</a:t>
            </a:r>
          </a:p>
        </p:txBody>
      </p:sp>
      <p:sp>
        <p:nvSpPr>
          <p:cNvPr id="3" name="Content Placeholder 2">
            <a:extLst>
              <a:ext uri="{FF2B5EF4-FFF2-40B4-BE49-F238E27FC236}">
                <a16:creationId xmlns:a16="http://schemas.microsoft.com/office/drawing/2014/main" id="{71BE3CC7-1D8F-5941-8218-0B69CA8AE03B}"/>
              </a:ext>
            </a:extLst>
          </p:cNvPr>
          <p:cNvSpPr>
            <a:spLocks noGrp="1"/>
          </p:cNvSpPr>
          <p:nvPr>
            <p:ph sz="quarter" idx="1"/>
          </p:nvPr>
        </p:nvSpPr>
        <p:spPr/>
        <p:txBody>
          <a:bodyPr>
            <a:normAutofit/>
          </a:bodyPr>
          <a:lstStyle/>
          <a:p>
            <a:pPr>
              <a:lnSpc>
                <a:spcPct val="150000"/>
              </a:lnSpc>
            </a:pPr>
            <a:r>
              <a:rPr lang="en-US" b="1" dirty="0"/>
              <a:t>Faculty Technology Development Center</a:t>
            </a:r>
          </a:p>
          <a:p>
            <a:pPr lvl="1">
              <a:lnSpc>
                <a:spcPct val="150000"/>
              </a:lnSpc>
            </a:pPr>
            <a:r>
              <a:rPr lang="en-US" dirty="0"/>
              <a:t>Phone – 662-915-7918</a:t>
            </a:r>
          </a:p>
          <a:p>
            <a:pPr lvl="1">
              <a:lnSpc>
                <a:spcPct val="150000"/>
              </a:lnSpc>
            </a:pPr>
            <a:r>
              <a:rPr lang="en-US" dirty="0"/>
              <a:t>Email – </a:t>
            </a:r>
            <a:r>
              <a:rPr lang="en-US" dirty="0">
                <a:hlinkClick r:id="rId3"/>
              </a:rPr>
              <a:t>ftdc@olemiss.edu</a:t>
            </a:r>
            <a:endParaRPr lang="en-US" dirty="0"/>
          </a:p>
          <a:p>
            <a:pPr lvl="1">
              <a:lnSpc>
                <a:spcPct val="150000"/>
              </a:lnSpc>
            </a:pPr>
            <a:r>
              <a:rPr lang="en-US" dirty="0"/>
              <a:t>Website – </a:t>
            </a:r>
            <a:r>
              <a:rPr lang="en-US" dirty="0">
                <a:hlinkClick r:id="rId4"/>
              </a:rPr>
              <a:t>olemiss.edu/ftdc</a:t>
            </a:r>
            <a:endParaRPr lang="en-US" dirty="0"/>
          </a:p>
          <a:p>
            <a:pPr lvl="1">
              <a:lnSpc>
                <a:spcPct val="150000"/>
              </a:lnSpc>
            </a:pPr>
            <a:r>
              <a:rPr lang="en-US" dirty="0"/>
              <a:t>Hours – Monday – Friday, 8:00am – 5:00pm</a:t>
            </a:r>
          </a:p>
          <a:p>
            <a:pPr lvl="1">
              <a:lnSpc>
                <a:spcPct val="150000"/>
              </a:lnSpc>
            </a:pPr>
            <a:r>
              <a:rPr lang="en-US" dirty="0"/>
              <a:t>Virtual Office Hours via Zoom – Monday – Friday, 1:00-2:00pm</a:t>
            </a:r>
            <a:br>
              <a:rPr lang="en-US" dirty="0"/>
            </a:br>
            <a:r>
              <a:rPr lang="en-US" dirty="0">
                <a:hlinkClick r:id="rId5"/>
              </a:rPr>
              <a:t>https://olemiss.zoom.us/j/995909765</a:t>
            </a:r>
            <a:endParaRPr lang="en-US" dirty="0"/>
          </a:p>
        </p:txBody>
      </p:sp>
    </p:spTree>
    <p:extLst>
      <p:ext uri="{BB962C8B-B14F-4D97-AF65-F5344CB8AC3E}">
        <p14:creationId xmlns:p14="http://schemas.microsoft.com/office/powerpoint/2010/main" val="1180996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133DB-54A0-264A-B9FF-E9849119960D}"/>
              </a:ext>
            </a:extLst>
          </p:cNvPr>
          <p:cNvSpPr>
            <a:spLocks noGrp="1"/>
          </p:cNvSpPr>
          <p:nvPr>
            <p:ph type="title"/>
          </p:nvPr>
        </p:nvSpPr>
        <p:spPr/>
        <p:txBody>
          <a:bodyPr/>
          <a:lstStyle/>
          <a:p>
            <a:r>
              <a:rPr lang="en-US" dirty="0"/>
              <a:t>Blackboard</a:t>
            </a:r>
          </a:p>
        </p:txBody>
      </p:sp>
      <p:sp>
        <p:nvSpPr>
          <p:cNvPr id="3" name="Content Placeholder 2">
            <a:extLst>
              <a:ext uri="{FF2B5EF4-FFF2-40B4-BE49-F238E27FC236}">
                <a16:creationId xmlns:a16="http://schemas.microsoft.com/office/drawing/2014/main" id="{0C390281-280F-2A4C-88ED-FF419F23201A}"/>
              </a:ext>
            </a:extLst>
          </p:cNvPr>
          <p:cNvSpPr>
            <a:spLocks noGrp="1"/>
          </p:cNvSpPr>
          <p:nvPr>
            <p:ph sz="quarter" idx="1"/>
          </p:nvPr>
        </p:nvSpPr>
        <p:spPr/>
        <p:txBody>
          <a:bodyPr>
            <a:normAutofit/>
          </a:bodyPr>
          <a:lstStyle/>
          <a:p>
            <a:pPr>
              <a:spcAft>
                <a:spcPts val="800"/>
              </a:spcAft>
            </a:pPr>
            <a:r>
              <a:rPr lang="en-US" dirty="0"/>
              <a:t>The FTDC is responsible for the administration of the campus Blackboard server. </a:t>
            </a:r>
          </a:p>
          <a:p>
            <a:pPr>
              <a:spcAft>
                <a:spcPts val="800"/>
              </a:spcAft>
            </a:pPr>
            <a:r>
              <a:rPr lang="en-US" dirty="0"/>
              <a:t>Workshops are offered throughout the year and one-on-one training is provided as needed.</a:t>
            </a:r>
          </a:p>
          <a:p>
            <a:pPr>
              <a:spcAft>
                <a:spcPts val="800"/>
              </a:spcAft>
            </a:pPr>
            <a:r>
              <a:rPr lang="en-US" dirty="0"/>
              <a:t>If you need assistance with any aspect of Blackboard, consult the Blackboard Help Pages (</a:t>
            </a:r>
            <a:r>
              <a:rPr lang="en-US" dirty="0">
                <a:hlinkClick r:id="rId2"/>
              </a:rPr>
              <a:t>olemiss.edu/blackboard</a:t>
            </a:r>
            <a:r>
              <a:rPr lang="en-US" dirty="0"/>
              <a:t>) or contact </a:t>
            </a:r>
            <a:r>
              <a:rPr lang="en-US" dirty="0">
                <a:hlinkClick r:id="rId3"/>
              </a:rPr>
              <a:t>blackboard@olemiss.edu</a:t>
            </a:r>
            <a:r>
              <a:rPr lang="en-US" dirty="0"/>
              <a:t>.</a:t>
            </a:r>
          </a:p>
        </p:txBody>
      </p:sp>
      <p:pic>
        <p:nvPicPr>
          <p:cNvPr id="4" name="Picture 3">
            <a:extLst>
              <a:ext uri="{FF2B5EF4-FFF2-40B4-BE49-F238E27FC236}">
                <a16:creationId xmlns:a16="http://schemas.microsoft.com/office/drawing/2014/main" id="{29738A72-5864-EE4E-80C7-BC61B7EAA0F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04762" y="5528353"/>
            <a:ext cx="762000" cy="609600"/>
          </a:xfrm>
          <a:prstGeom prst="rect">
            <a:avLst/>
          </a:prstGeom>
        </p:spPr>
      </p:pic>
    </p:spTree>
    <p:extLst>
      <p:ext uri="{BB962C8B-B14F-4D97-AF65-F5344CB8AC3E}">
        <p14:creationId xmlns:p14="http://schemas.microsoft.com/office/powerpoint/2010/main" val="1874555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4948-DFFA-0F46-B28F-744571B17F38}"/>
              </a:ext>
            </a:extLst>
          </p:cNvPr>
          <p:cNvSpPr>
            <a:spLocks noGrp="1"/>
          </p:cNvSpPr>
          <p:nvPr>
            <p:ph type="title"/>
          </p:nvPr>
        </p:nvSpPr>
        <p:spPr/>
        <p:txBody>
          <a:bodyPr/>
          <a:lstStyle/>
          <a:p>
            <a:r>
              <a:rPr lang="en-US" dirty="0"/>
              <a:t>myOleMiss</a:t>
            </a:r>
          </a:p>
        </p:txBody>
      </p:sp>
      <p:sp>
        <p:nvSpPr>
          <p:cNvPr id="3" name="Content Placeholder 2">
            <a:extLst>
              <a:ext uri="{FF2B5EF4-FFF2-40B4-BE49-F238E27FC236}">
                <a16:creationId xmlns:a16="http://schemas.microsoft.com/office/drawing/2014/main" id="{C26D1D32-0501-9647-A878-E317CB940688}"/>
              </a:ext>
            </a:extLst>
          </p:cNvPr>
          <p:cNvSpPr>
            <a:spLocks noGrp="1"/>
          </p:cNvSpPr>
          <p:nvPr>
            <p:ph sz="quarter" idx="1"/>
          </p:nvPr>
        </p:nvSpPr>
        <p:spPr/>
        <p:txBody>
          <a:bodyPr>
            <a:normAutofit lnSpcReduction="10000"/>
          </a:bodyPr>
          <a:lstStyle/>
          <a:p>
            <a:r>
              <a:rPr lang="en-US" dirty="0"/>
              <a:t>The University’s myOleMiss portal has many applications and features used by faculty throughout the year.  These include:</a:t>
            </a:r>
          </a:p>
          <a:p>
            <a:endParaRPr lang="en-US" dirty="0"/>
          </a:p>
          <a:p>
            <a:endParaRPr lang="en-US" dirty="0"/>
          </a:p>
          <a:p>
            <a:endParaRPr lang="en-US" dirty="0"/>
          </a:p>
          <a:p>
            <a:endParaRPr lang="en-US" dirty="0"/>
          </a:p>
          <a:p>
            <a:endParaRPr lang="en-US" dirty="0"/>
          </a:p>
          <a:p>
            <a:pPr>
              <a:spcAft>
                <a:spcPts val="600"/>
              </a:spcAft>
            </a:pPr>
            <a:r>
              <a:rPr lang="en-US" dirty="0">
                <a:hlinkClick r:id="rId2"/>
              </a:rPr>
              <a:t>my.olemiss.edu</a:t>
            </a:r>
            <a:endParaRPr lang="en-US" dirty="0"/>
          </a:p>
          <a:p>
            <a:r>
              <a:rPr lang="en-US" dirty="0"/>
              <a:t>Contact </a:t>
            </a:r>
            <a:r>
              <a:rPr lang="en-US" dirty="0">
                <a:hlinkClick r:id="rId3"/>
              </a:rPr>
              <a:t>ftdc@olemiss.edu</a:t>
            </a:r>
            <a:r>
              <a:rPr lang="en-US" dirty="0"/>
              <a:t> with questions</a:t>
            </a:r>
          </a:p>
        </p:txBody>
      </p:sp>
      <p:pic>
        <p:nvPicPr>
          <p:cNvPr id="6" name="Picture 5" descr="List: Course Materials Management, Class Rolls and Photo Rosters, Grade Submission, Course Synchronization with Blackboard, Attendance, Advisee Information, Payroll Information">
            <a:extLst>
              <a:ext uri="{FF2B5EF4-FFF2-40B4-BE49-F238E27FC236}">
                <a16:creationId xmlns:a16="http://schemas.microsoft.com/office/drawing/2014/main" id="{21A35BD6-4C5B-2F4F-9E8B-E49F9388A92D}"/>
              </a:ext>
            </a:extLst>
          </p:cNvPr>
          <p:cNvPicPr>
            <a:picLocks noChangeAspect="1"/>
          </p:cNvPicPr>
          <p:nvPr/>
        </p:nvPicPr>
        <p:blipFill>
          <a:blip r:embed="rId4"/>
          <a:stretch>
            <a:fillRect/>
          </a:stretch>
        </p:blipFill>
        <p:spPr>
          <a:xfrm>
            <a:off x="812800" y="2964642"/>
            <a:ext cx="7518400" cy="2387600"/>
          </a:xfrm>
          <a:prstGeom prst="rect">
            <a:avLst/>
          </a:prstGeom>
        </p:spPr>
      </p:pic>
    </p:spTree>
    <p:extLst>
      <p:ext uri="{BB962C8B-B14F-4D97-AF65-F5344CB8AC3E}">
        <p14:creationId xmlns:p14="http://schemas.microsoft.com/office/powerpoint/2010/main" val="1847873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1FE2-D464-3B44-8DEF-56BBC467B05B}"/>
              </a:ext>
            </a:extLst>
          </p:cNvPr>
          <p:cNvSpPr>
            <a:spLocks noGrp="1"/>
          </p:cNvSpPr>
          <p:nvPr>
            <p:ph type="title"/>
          </p:nvPr>
        </p:nvSpPr>
        <p:spPr/>
        <p:txBody>
          <a:bodyPr/>
          <a:lstStyle/>
          <a:p>
            <a:r>
              <a:rPr lang="en-US" dirty="0"/>
              <a:t>Training</a:t>
            </a:r>
          </a:p>
        </p:txBody>
      </p:sp>
      <p:sp>
        <p:nvSpPr>
          <p:cNvPr id="3" name="Content Placeholder 2">
            <a:extLst>
              <a:ext uri="{FF2B5EF4-FFF2-40B4-BE49-F238E27FC236}">
                <a16:creationId xmlns:a16="http://schemas.microsoft.com/office/drawing/2014/main" id="{0AA3EC70-AE2B-BB43-AEE5-0325AEF82C3E}"/>
              </a:ext>
            </a:extLst>
          </p:cNvPr>
          <p:cNvSpPr>
            <a:spLocks noGrp="1"/>
          </p:cNvSpPr>
          <p:nvPr>
            <p:ph sz="quarter" idx="1"/>
          </p:nvPr>
        </p:nvSpPr>
        <p:spPr/>
        <p:txBody>
          <a:bodyPr>
            <a:normAutofit/>
          </a:bodyPr>
          <a:lstStyle/>
          <a:p>
            <a:pPr>
              <a:spcAft>
                <a:spcPts val="800"/>
              </a:spcAft>
            </a:pPr>
            <a:r>
              <a:rPr lang="en-US" dirty="0"/>
              <a:t>FTDC offers faculty and staff workshops emphasizing the development of classroom media presentations and other instructional technologies. </a:t>
            </a:r>
          </a:p>
          <a:p>
            <a:pPr>
              <a:spcAft>
                <a:spcPts val="800"/>
              </a:spcAft>
            </a:pPr>
            <a:r>
              <a:rPr lang="en-US" dirty="0"/>
              <a:t>IT Training - Other sessions are offered periodically in addition to those mentioned above. </a:t>
            </a:r>
          </a:p>
          <a:p>
            <a:pPr>
              <a:spcAft>
                <a:spcPts val="800"/>
              </a:spcAft>
            </a:pPr>
            <a:r>
              <a:rPr lang="en-US" dirty="0"/>
              <a:t>Special sessions for departments or one-on-one training may be arranged by contacting FTDC.</a:t>
            </a:r>
          </a:p>
          <a:p>
            <a:pPr>
              <a:spcAft>
                <a:spcPts val="800"/>
              </a:spcAft>
            </a:pPr>
            <a:r>
              <a:rPr lang="en-US" dirty="0"/>
              <a:t>Register at </a:t>
            </a:r>
            <a:r>
              <a:rPr lang="en-US" dirty="0">
                <a:hlinkClick r:id="rId2"/>
              </a:rPr>
              <a:t>ittraining.olemiss.edu</a:t>
            </a:r>
            <a:r>
              <a:rPr lang="en-US" dirty="0"/>
              <a:t>.</a:t>
            </a:r>
          </a:p>
          <a:p>
            <a:pPr marL="0" indent="0">
              <a:spcAft>
                <a:spcPts val="800"/>
              </a:spcAft>
              <a:buNone/>
            </a:pPr>
            <a:endParaRPr lang="en-US" dirty="0"/>
          </a:p>
          <a:p>
            <a:pPr>
              <a:spcAft>
                <a:spcPts val="800"/>
              </a:spcAft>
            </a:pPr>
            <a:endParaRPr lang="en-US" dirty="0"/>
          </a:p>
        </p:txBody>
      </p:sp>
    </p:spTree>
    <p:extLst>
      <p:ext uri="{BB962C8B-B14F-4D97-AF65-F5344CB8AC3E}">
        <p14:creationId xmlns:p14="http://schemas.microsoft.com/office/powerpoint/2010/main" val="3691305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FCEF2-4863-6449-A82C-57E81DD565B0}"/>
              </a:ext>
            </a:extLst>
          </p:cNvPr>
          <p:cNvSpPr>
            <a:spLocks noGrp="1"/>
          </p:cNvSpPr>
          <p:nvPr>
            <p:ph type="title"/>
          </p:nvPr>
        </p:nvSpPr>
        <p:spPr/>
        <p:txBody>
          <a:bodyPr/>
          <a:lstStyle/>
          <a:p>
            <a:r>
              <a:rPr lang="en-US" dirty="0"/>
              <a:t>Attendance</a:t>
            </a:r>
          </a:p>
        </p:txBody>
      </p:sp>
      <p:sp>
        <p:nvSpPr>
          <p:cNvPr id="3" name="Content Placeholder 2">
            <a:extLst>
              <a:ext uri="{FF2B5EF4-FFF2-40B4-BE49-F238E27FC236}">
                <a16:creationId xmlns:a16="http://schemas.microsoft.com/office/drawing/2014/main" id="{0EA16F36-E92E-1645-9406-E4A1A291873B}"/>
              </a:ext>
            </a:extLst>
          </p:cNvPr>
          <p:cNvSpPr>
            <a:spLocks noGrp="1"/>
          </p:cNvSpPr>
          <p:nvPr>
            <p:ph sz="quarter" idx="1"/>
          </p:nvPr>
        </p:nvSpPr>
        <p:spPr/>
        <p:txBody>
          <a:bodyPr/>
          <a:lstStyle/>
          <a:p>
            <a:pPr>
              <a:spcAft>
                <a:spcPts val="800"/>
              </a:spcAft>
            </a:pPr>
            <a:r>
              <a:rPr lang="en-US" dirty="0"/>
              <a:t>The University must abide by federal guidelines to verify the attendance of students in each class for which they are enrolled. The University is providing two ways for instructors to submit this information: classroom attendance scanners or the attendance verification (AV) interface.</a:t>
            </a:r>
          </a:p>
          <a:p>
            <a:pPr>
              <a:spcAft>
                <a:spcPts val="800"/>
              </a:spcAft>
            </a:pPr>
            <a:r>
              <a:rPr lang="en-US" dirty="0">
                <a:hlinkClick r:id="rId2"/>
              </a:rPr>
              <a:t>attendance.olemiss.edu</a:t>
            </a:r>
            <a:r>
              <a:rPr lang="en-US">
                <a:hlinkClick r:id="rId2"/>
              </a:rPr>
              <a:t> </a:t>
            </a:r>
            <a:endParaRPr lang="en-US"/>
          </a:p>
          <a:p>
            <a:pPr>
              <a:spcAft>
                <a:spcPts val="800"/>
              </a:spcAft>
            </a:pPr>
            <a:r>
              <a:rPr lang="en-US" dirty="0">
                <a:hlinkClick r:id="rId3"/>
              </a:rPr>
              <a:t>olemiss.edu</a:t>
            </a:r>
            <a:r>
              <a:rPr lang="en-US">
                <a:hlinkClick r:id="rId3"/>
              </a:rPr>
              <a:t>/</a:t>
            </a:r>
            <a:r>
              <a:rPr lang="en-US" err="1">
                <a:hlinkClick r:id="rId3"/>
              </a:rPr>
              <a:t>gotoclass</a:t>
            </a:r>
            <a:endParaRPr lang="en-US"/>
          </a:p>
          <a:p>
            <a:pPr>
              <a:spcAft>
                <a:spcPts val="800"/>
              </a:spcAft>
            </a:pPr>
            <a:endParaRPr lang="en-US" dirty="0"/>
          </a:p>
        </p:txBody>
      </p:sp>
    </p:spTree>
    <p:extLst>
      <p:ext uri="{BB962C8B-B14F-4D97-AF65-F5344CB8AC3E}">
        <p14:creationId xmlns:p14="http://schemas.microsoft.com/office/powerpoint/2010/main" val="1834108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6584-7B6A-B14D-8B1B-497DEDE4F1ED}"/>
              </a:ext>
            </a:extLst>
          </p:cNvPr>
          <p:cNvSpPr>
            <a:spLocks noGrp="1"/>
          </p:cNvSpPr>
          <p:nvPr>
            <p:ph type="title"/>
          </p:nvPr>
        </p:nvSpPr>
        <p:spPr/>
        <p:txBody>
          <a:bodyPr/>
          <a:lstStyle/>
          <a:p>
            <a:r>
              <a:rPr lang="en-US" dirty="0"/>
              <a:t>TACIT</a:t>
            </a:r>
          </a:p>
        </p:txBody>
      </p:sp>
      <p:sp>
        <p:nvSpPr>
          <p:cNvPr id="4" name="Content Placeholder 2">
            <a:extLst>
              <a:ext uri="{FF2B5EF4-FFF2-40B4-BE49-F238E27FC236}">
                <a16:creationId xmlns:a16="http://schemas.microsoft.com/office/drawing/2014/main" id="{AC4F6FBC-F51C-9441-AA8A-48CA444B801D}"/>
              </a:ext>
            </a:extLst>
          </p:cNvPr>
          <p:cNvSpPr txBox="1">
            <a:spLocks/>
          </p:cNvSpPr>
          <p:nvPr/>
        </p:nvSpPr>
        <p:spPr>
          <a:xfrm>
            <a:off x="454152" y="1978822"/>
            <a:ext cx="8503920" cy="4664040"/>
          </a:xfrm>
          <a:prstGeom prst="rect">
            <a:avLst/>
          </a:prstGeom>
        </p:spPr>
        <p:txBody>
          <a:bodyPr vert="horz">
            <a:normAutofit/>
          </a:bodyPr>
          <a:lstStyle>
            <a:lvl1pPr marL="274320" indent="-274320" algn="l" rtl="0" eaLnBrk="1" latinLnBrk="0" hangingPunct="1">
              <a:spcBef>
                <a:spcPct val="20000"/>
              </a:spcBef>
              <a:buClr>
                <a:srgbClr val="2A3C74"/>
              </a:buClr>
              <a:buSzPct val="85000"/>
              <a:buFont typeface="Wingdings 2"/>
              <a:buChar char=""/>
              <a:defRPr kumimoji="0" lang="en-US" sz="2700" kern="1200">
                <a:solidFill>
                  <a:schemeClr val="tx1"/>
                </a:solidFill>
                <a:latin typeface="Arial" panose="020B0604020202020204" pitchFamily="34" charset="0"/>
                <a:ea typeface="+mn-ea"/>
                <a:cs typeface="Arial" panose="020B0604020202020204" pitchFamily="34" charset="0"/>
              </a:defRPr>
            </a:lvl1pPr>
            <a:lvl2pPr marL="548640" indent="-274320" algn="l" rtl="0" eaLnBrk="1" latinLnBrk="0" hangingPunct="1">
              <a:spcBef>
                <a:spcPct val="20000"/>
              </a:spcBef>
              <a:buClr>
                <a:srgbClr val="AC0000"/>
              </a:buClr>
              <a:buSzPct val="70000"/>
              <a:buFont typeface="Wingdings"/>
              <a:buChar char=""/>
              <a:defRPr kumimoji="0" lang="en-US" sz="2200" kern="1200">
                <a:solidFill>
                  <a:schemeClr val="tx2"/>
                </a:solidFill>
                <a:latin typeface="Arial" panose="020B0604020202020204" pitchFamily="34" charset="0"/>
                <a:ea typeface="+mn-ea"/>
                <a:cs typeface="Arial" panose="020B0604020202020204" pitchFamily="34" charset="0"/>
              </a:defRPr>
            </a:lvl2pPr>
            <a:lvl3pPr marL="822960" indent="-228600" algn="l" rtl="0" eaLnBrk="1" latinLnBrk="0" hangingPunct="1">
              <a:spcBef>
                <a:spcPct val="20000"/>
              </a:spcBef>
              <a:buClr>
                <a:srgbClr val="2A3C74"/>
              </a:buClr>
              <a:buSzPct val="75000"/>
              <a:buFont typeface="Wingdings 2"/>
              <a:buChar char=""/>
              <a:defRPr kumimoji="0" lang="en-US" sz="2000" kern="1200">
                <a:solidFill>
                  <a:schemeClr val="tx1"/>
                </a:solidFill>
                <a:latin typeface="Arial" panose="020B0604020202020204" pitchFamily="34" charset="0"/>
                <a:ea typeface="+mn-ea"/>
                <a:cs typeface="Arial" panose="020B0604020202020204" pitchFamily="34" charset="0"/>
              </a:defRPr>
            </a:lvl3pPr>
            <a:lvl4pPr marL="1097280" indent="-228600" algn="l" rtl="0" eaLnBrk="1" latinLnBrk="0" hangingPunct="1">
              <a:spcBef>
                <a:spcPct val="20000"/>
              </a:spcBef>
              <a:buClr>
                <a:srgbClr val="AC0000"/>
              </a:buClr>
              <a:buSzPct val="70000"/>
              <a:buFont typeface="Wingdings"/>
              <a:buChar char=""/>
              <a:defRPr kumimoji="0" lang="en-US" sz="2000" kern="1200">
                <a:solidFill>
                  <a:schemeClr val="tx2"/>
                </a:solidFill>
                <a:latin typeface="Arial" panose="020B0604020202020204" pitchFamily="34" charset="0"/>
                <a:ea typeface="+mn-ea"/>
                <a:cs typeface="Arial" panose="020B0604020202020204" pitchFamily="34" charset="0"/>
              </a:defRPr>
            </a:lvl4pPr>
            <a:lvl5pPr marL="1371600" indent="-228600" algn="l" rtl="0" eaLnBrk="1" latinLnBrk="0" hangingPunct="1">
              <a:spcBef>
                <a:spcPct val="20000"/>
              </a:spcBef>
              <a:buClr>
                <a:srgbClr val="2A3C74"/>
              </a:buClr>
              <a:buFontTx/>
              <a:buChar char="•"/>
              <a:defRPr kumimoji="0" lang="en-US" sz="1800" kern="120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defTabSz="914400">
              <a:spcAft>
                <a:spcPts val="800"/>
              </a:spcAft>
            </a:pPr>
            <a:r>
              <a:rPr lang="en-US" dirty="0"/>
              <a:t>Funded by the Provost Office and facilitated by IT, this program is designed to replace a faculty member’s outdated computer; giving more immediate access to–and ready capacity to create–technology resources. </a:t>
            </a:r>
          </a:p>
          <a:p>
            <a:r>
              <a:rPr lang="en-US" dirty="0">
                <a:hlinkClick r:id="rId2"/>
              </a:rPr>
              <a:t>olemiss.edu</a:t>
            </a:r>
            <a:r>
              <a:rPr lang="en-US">
                <a:hlinkClick r:id="rId2"/>
              </a:rPr>
              <a:t>/tacit/</a:t>
            </a:r>
            <a:endParaRPr lang="en-US"/>
          </a:p>
        </p:txBody>
      </p:sp>
    </p:spTree>
    <p:extLst>
      <p:ext uri="{BB962C8B-B14F-4D97-AF65-F5344CB8AC3E}">
        <p14:creationId xmlns:p14="http://schemas.microsoft.com/office/powerpoint/2010/main" val="1510120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07A8-2CAF-4A42-8738-17B4FAB1F1DE}"/>
              </a:ext>
            </a:extLst>
          </p:cNvPr>
          <p:cNvSpPr>
            <a:spLocks noGrp="1"/>
          </p:cNvSpPr>
          <p:nvPr>
            <p:ph type="title"/>
          </p:nvPr>
        </p:nvSpPr>
        <p:spPr/>
        <p:txBody>
          <a:bodyPr/>
          <a:lstStyle/>
          <a:p>
            <a:r>
              <a:rPr lang="en-US" dirty="0"/>
              <a:t>Software for Departmental Purchase</a:t>
            </a:r>
          </a:p>
        </p:txBody>
      </p:sp>
      <p:sp>
        <p:nvSpPr>
          <p:cNvPr id="3" name="Content Placeholder 2">
            <a:extLst>
              <a:ext uri="{FF2B5EF4-FFF2-40B4-BE49-F238E27FC236}">
                <a16:creationId xmlns:a16="http://schemas.microsoft.com/office/drawing/2014/main" id="{DEE78DCD-3FE8-674F-87C9-D31E7477D646}"/>
              </a:ext>
            </a:extLst>
          </p:cNvPr>
          <p:cNvSpPr>
            <a:spLocks noGrp="1"/>
          </p:cNvSpPr>
          <p:nvPr>
            <p:ph sz="quarter" idx="1"/>
          </p:nvPr>
        </p:nvSpPr>
        <p:spPr/>
        <p:txBody>
          <a:bodyPr>
            <a:normAutofit/>
          </a:bodyPr>
          <a:lstStyle/>
          <a:p>
            <a:r>
              <a:rPr lang="en-US" dirty="0"/>
              <a:t>Licenses for Microsoft software and Adobe software are available through FTDC. </a:t>
            </a:r>
          </a:p>
          <a:p>
            <a:r>
              <a:rPr lang="en-US" dirty="0"/>
              <a:t>These licenses may be purchased for installation on any university-owned computer. </a:t>
            </a:r>
          </a:p>
          <a:p>
            <a:r>
              <a:rPr lang="en-US" dirty="0"/>
              <a:t>Software purchase request form</a:t>
            </a:r>
          </a:p>
          <a:p>
            <a:pPr lvl="1"/>
            <a:r>
              <a:rPr lang="en-US" dirty="0"/>
              <a:t> </a:t>
            </a:r>
            <a:r>
              <a:rPr lang="en-US" dirty="0">
                <a:hlinkClick r:id="rId2"/>
              </a:rPr>
              <a:t>olemiss.edu/software</a:t>
            </a:r>
            <a:r>
              <a:rPr lang="en-US" dirty="0"/>
              <a:t>  </a:t>
            </a:r>
          </a:p>
          <a:p>
            <a:r>
              <a:rPr lang="en-US" dirty="0"/>
              <a:t>Symantec Endpoint AntiVirus </a:t>
            </a:r>
          </a:p>
          <a:p>
            <a:pPr lvl="1"/>
            <a:r>
              <a:rPr lang="en-US" dirty="0"/>
              <a:t>Free for employees’ work and home computers</a:t>
            </a:r>
          </a:p>
          <a:p>
            <a:pPr lvl="1"/>
            <a:r>
              <a:rPr lang="en-US" u="sng" dirty="0">
                <a:hlinkClick r:id="rId3"/>
              </a:rPr>
              <a:t>itsecurity.olemiss.edu/antivirus</a:t>
            </a:r>
            <a:endParaRPr lang="en-US" dirty="0"/>
          </a:p>
          <a:p>
            <a:r>
              <a:rPr lang="en-US" dirty="0"/>
              <a:t>E-mail </a:t>
            </a:r>
            <a:r>
              <a:rPr lang="en-US" dirty="0">
                <a:hlinkClick r:id="rId4"/>
              </a:rPr>
              <a:t>software@olemiss.edu</a:t>
            </a:r>
            <a:r>
              <a:rPr lang="en-US" dirty="0"/>
              <a:t> with any questions.</a:t>
            </a:r>
          </a:p>
          <a:p>
            <a:endParaRPr lang="en-US" dirty="0"/>
          </a:p>
        </p:txBody>
      </p:sp>
      <p:pic>
        <p:nvPicPr>
          <p:cNvPr id="4" name="Picture 3">
            <a:extLst>
              <a:ext uri="{FF2B5EF4-FFF2-40B4-BE49-F238E27FC236}">
                <a16:creationId xmlns:a16="http://schemas.microsoft.com/office/drawing/2014/main" id="{B17C992B-23D8-CF41-A281-5E5A3859E449}"/>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42878" y="3380356"/>
            <a:ext cx="1537644" cy="557396"/>
          </a:xfrm>
          <a:prstGeom prst="rect">
            <a:avLst/>
          </a:prstGeom>
        </p:spPr>
      </p:pic>
      <p:pic>
        <p:nvPicPr>
          <p:cNvPr id="5" name="Picture 4">
            <a:extLst>
              <a:ext uri="{FF2B5EF4-FFF2-40B4-BE49-F238E27FC236}">
                <a16:creationId xmlns:a16="http://schemas.microsoft.com/office/drawing/2014/main" id="{BF1E54F8-E161-D545-95C6-F6AE59B1629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142878" y="3983889"/>
            <a:ext cx="1333500" cy="381000"/>
          </a:xfrm>
          <a:prstGeom prst="rect">
            <a:avLst/>
          </a:prstGeom>
        </p:spPr>
      </p:pic>
      <p:pic>
        <p:nvPicPr>
          <p:cNvPr id="6" name="Picture 5">
            <a:extLst>
              <a:ext uri="{FF2B5EF4-FFF2-40B4-BE49-F238E27FC236}">
                <a16:creationId xmlns:a16="http://schemas.microsoft.com/office/drawing/2014/main" id="{11B3D873-D9D2-4F42-BC96-9F153DEF4A77}"/>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42878" y="4463491"/>
            <a:ext cx="1231900" cy="381000"/>
          </a:xfrm>
          <a:prstGeom prst="rect">
            <a:avLst/>
          </a:prstGeom>
        </p:spPr>
      </p:pic>
    </p:spTree>
    <p:extLst>
      <p:ext uri="{BB962C8B-B14F-4D97-AF65-F5344CB8AC3E}">
        <p14:creationId xmlns:p14="http://schemas.microsoft.com/office/powerpoint/2010/main" val="2695516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8F82D-EAF3-E643-9137-AE53447AD963}"/>
              </a:ext>
            </a:extLst>
          </p:cNvPr>
          <p:cNvSpPr>
            <a:spLocks noGrp="1"/>
          </p:cNvSpPr>
          <p:nvPr>
            <p:ph type="title"/>
          </p:nvPr>
        </p:nvSpPr>
        <p:spPr/>
        <p:txBody>
          <a:bodyPr/>
          <a:lstStyle/>
          <a:p>
            <a:r>
              <a:rPr lang="en-US" dirty="0"/>
              <a:t>UMCT</a:t>
            </a:r>
          </a:p>
        </p:txBody>
      </p:sp>
      <p:sp>
        <p:nvSpPr>
          <p:cNvPr id="3" name="Content Placeholder 2">
            <a:extLst>
              <a:ext uri="{FF2B5EF4-FFF2-40B4-BE49-F238E27FC236}">
                <a16:creationId xmlns:a16="http://schemas.microsoft.com/office/drawing/2014/main" id="{77C7EE6D-B66F-E74C-B584-F1B3AF98EBF1}"/>
              </a:ext>
            </a:extLst>
          </p:cNvPr>
          <p:cNvSpPr>
            <a:spLocks noGrp="1"/>
          </p:cNvSpPr>
          <p:nvPr>
            <p:ph sz="quarter" idx="1"/>
          </p:nvPr>
        </p:nvSpPr>
        <p:spPr/>
        <p:txBody>
          <a:bodyPr>
            <a:normAutofit/>
          </a:bodyPr>
          <a:lstStyle/>
          <a:p>
            <a:pPr>
              <a:spcAft>
                <a:spcPts val="800"/>
              </a:spcAft>
            </a:pPr>
            <a:r>
              <a:rPr lang="en-US" dirty="0"/>
              <a:t>Classroom Technology (UMCT) is administered by the Office of Information Technology with funding from the Provost's Office to enhance the campus infrastructure with equipment such as multimedia lecterns, LCD projectors, and projection screens.</a:t>
            </a:r>
          </a:p>
          <a:p>
            <a:pPr>
              <a:spcAft>
                <a:spcPts val="800"/>
              </a:spcAft>
            </a:pPr>
            <a:r>
              <a:rPr lang="en-US" dirty="0"/>
              <a:t>Website – </a:t>
            </a:r>
            <a:r>
              <a:rPr lang="en-US" dirty="0">
                <a:hlinkClick r:id="rId2"/>
              </a:rPr>
              <a:t>olemiss.edu/umct</a:t>
            </a:r>
            <a:endParaRPr lang="en-US" dirty="0"/>
          </a:p>
          <a:p>
            <a:pPr>
              <a:spcAft>
                <a:spcPts val="800"/>
              </a:spcAft>
            </a:pPr>
            <a:r>
              <a:rPr lang="en-US" dirty="0"/>
              <a:t>Email – </a:t>
            </a:r>
            <a:r>
              <a:rPr lang="en-US" dirty="0">
                <a:hlinkClick r:id="rId3"/>
              </a:rPr>
              <a:t>umct@olemiss.edu</a:t>
            </a:r>
            <a:endParaRPr lang="en-US" dirty="0"/>
          </a:p>
        </p:txBody>
      </p:sp>
    </p:spTree>
    <p:extLst>
      <p:ext uri="{BB962C8B-B14F-4D97-AF65-F5344CB8AC3E}">
        <p14:creationId xmlns:p14="http://schemas.microsoft.com/office/powerpoint/2010/main" val="3998287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Blackboard?</a:t>
            </a:r>
          </a:p>
        </p:txBody>
      </p:sp>
      <p:sp>
        <p:nvSpPr>
          <p:cNvPr id="3" name="Content Placeholder 2"/>
          <p:cNvSpPr>
            <a:spLocks noGrp="1"/>
          </p:cNvSpPr>
          <p:nvPr>
            <p:ph sz="quarter" idx="1"/>
          </p:nvPr>
        </p:nvSpPr>
        <p:spPr/>
        <p:txBody>
          <a:bodyPr/>
          <a:lstStyle/>
          <a:p>
            <a:r>
              <a:rPr lang="en-US" dirty="0"/>
              <a:t>An online course management system available to UM instructors for posting course materials, assignments, blogs, wikis, discussion boards, online tests, grades, etc.</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95028" y="3302788"/>
            <a:ext cx="4039484" cy="2999232"/>
          </a:xfrm>
          <a:prstGeom prst="rect">
            <a:avLst/>
          </a:prstGeom>
        </p:spPr>
      </p:pic>
      <p:sp>
        <p:nvSpPr>
          <p:cNvPr id="5" name="TextBox 4"/>
          <p:cNvSpPr txBox="1"/>
          <p:nvPr/>
        </p:nvSpPr>
        <p:spPr>
          <a:xfrm>
            <a:off x="529192" y="5794189"/>
            <a:ext cx="4365836" cy="507831"/>
          </a:xfrm>
          <a:prstGeom prst="rect">
            <a:avLst/>
          </a:prstGeom>
          <a:noFill/>
        </p:spPr>
        <p:txBody>
          <a:bodyPr wrap="square" rtlCol="0">
            <a:spAutoFit/>
          </a:bodyPr>
          <a:lstStyle/>
          <a:p>
            <a:r>
              <a:rPr lang="en-US" sz="2700" dirty="0">
                <a:latin typeface="Arial" panose="020B0604020202020204" pitchFamily="34" charset="0"/>
                <a:cs typeface="Arial" panose="020B0604020202020204" pitchFamily="34" charset="0"/>
                <a:hlinkClick r:id="rId3"/>
              </a:rPr>
              <a:t>blackboard.olemiss.edu</a:t>
            </a:r>
            <a:endParaRPr lang="en-US" sz="2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155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do I get my course onto Blackboard?</a:t>
            </a:r>
          </a:p>
        </p:txBody>
      </p:sp>
      <p:sp>
        <p:nvSpPr>
          <p:cNvPr id="3" name="Content Placeholder 2"/>
          <p:cNvSpPr>
            <a:spLocks noGrp="1"/>
          </p:cNvSpPr>
          <p:nvPr>
            <p:ph sz="quarter" idx="1"/>
          </p:nvPr>
        </p:nvSpPr>
        <p:spPr>
          <a:xfrm>
            <a:off x="301752" y="2169514"/>
            <a:ext cx="8503920" cy="4320948"/>
          </a:xfrm>
        </p:spPr>
        <p:txBody>
          <a:bodyPr/>
          <a:lstStyle/>
          <a:p>
            <a:pPr>
              <a:spcAft>
                <a:spcPts val="1200"/>
              </a:spcAft>
            </a:pPr>
            <a:r>
              <a:rPr lang="en-US" dirty="0"/>
              <a:t>Enable it for use in Blackboard</a:t>
            </a:r>
          </a:p>
          <a:p>
            <a:pPr>
              <a:spcAft>
                <a:spcPts val="1200"/>
              </a:spcAft>
            </a:pPr>
            <a:r>
              <a:rPr lang="en-US" dirty="0"/>
              <a:t>Through </a:t>
            </a:r>
            <a:r>
              <a:rPr lang="en-US" dirty="0">
                <a:hlinkClick r:id="rId2"/>
              </a:rPr>
              <a:t>myOleMiss</a:t>
            </a:r>
            <a:r>
              <a:rPr lang="en-US" dirty="0"/>
              <a:t> Class Rolls and Grades interface</a:t>
            </a:r>
          </a:p>
          <a:p>
            <a:pPr>
              <a:spcAft>
                <a:spcPts val="1200"/>
              </a:spcAft>
            </a:pPr>
            <a:r>
              <a:rPr lang="en-US" dirty="0"/>
              <a:t>Enrollments synchronized multiple times each day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2262-4629-284B-806F-7220296C4C7B}"/>
              </a:ext>
            </a:extLst>
          </p:cNvPr>
          <p:cNvSpPr>
            <a:spLocks noGrp="1"/>
          </p:cNvSpPr>
          <p:nvPr>
            <p:ph type="title"/>
          </p:nvPr>
        </p:nvSpPr>
        <p:spPr/>
        <p:txBody>
          <a:bodyPr/>
          <a:lstStyle/>
          <a:p>
            <a:r>
              <a:rPr lang="en-US" dirty="0"/>
              <a:t>Welcome to Academic Computing</a:t>
            </a:r>
          </a:p>
        </p:txBody>
      </p:sp>
      <p:sp>
        <p:nvSpPr>
          <p:cNvPr id="3" name="Content Placeholder 2">
            <a:extLst>
              <a:ext uri="{FF2B5EF4-FFF2-40B4-BE49-F238E27FC236}">
                <a16:creationId xmlns:a16="http://schemas.microsoft.com/office/drawing/2014/main" id="{A9477BD5-B56B-9A44-982F-8D6CE4C4E72D}"/>
              </a:ext>
            </a:extLst>
          </p:cNvPr>
          <p:cNvSpPr>
            <a:spLocks noGrp="1"/>
          </p:cNvSpPr>
          <p:nvPr>
            <p:ph sz="quarter" idx="1"/>
          </p:nvPr>
        </p:nvSpPr>
        <p:spPr/>
        <p:txBody>
          <a:bodyPr>
            <a:normAutofit fontScale="77500" lnSpcReduction="20000"/>
          </a:bodyPr>
          <a:lstStyle/>
          <a:p>
            <a:r>
              <a:rPr lang="en-US" dirty="0"/>
              <a:t>Information Technology Helpdesk</a:t>
            </a:r>
          </a:p>
          <a:p>
            <a:pPr lvl="1"/>
            <a:r>
              <a:rPr lang="en-US" dirty="0">
                <a:hlinkClick r:id="rId2"/>
              </a:rPr>
              <a:t>https://olemiss.edu/helpdesk/</a:t>
            </a:r>
            <a:endParaRPr lang="en-US" dirty="0"/>
          </a:p>
          <a:p>
            <a:pPr lvl="1"/>
            <a:r>
              <a:rPr lang="en-US" dirty="0">
                <a:hlinkClick r:id="rId3"/>
              </a:rPr>
              <a:t>helpdesk@olemiss.edu</a:t>
            </a:r>
            <a:r>
              <a:rPr lang="en-US"/>
              <a:t>; x5222</a:t>
            </a:r>
          </a:p>
          <a:p>
            <a:r>
              <a:rPr lang="en-US" dirty="0"/>
              <a:t>Faculty Technology Development Center</a:t>
            </a:r>
          </a:p>
          <a:p>
            <a:pPr lvl="1"/>
            <a:r>
              <a:rPr lang="en-US" dirty="0">
                <a:hlinkClick r:id="rId4"/>
              </a:rPr>
              <a:t>https://olemiss.edu/ftdc/</a:t>
            </a:r>
            <a:endParaRPr lang="en-US" dirty="0"/>
          </a:p>
          <a:p>
            <a:pPr lvl="1"/>
            <a:r>
              <a:rPr lang="en-US" dirty="0">
                <a:hlinkClick r:id="rId5"/>
              </a:rPr>
              <a:t>ftdc@olemiss.edu</a:t>
            </a:r>
            <a:r>
              <a:rPr lang="en-US"/>
              <a:t>; x7918</a:t>
            </a:r>
          </a:p>
          <a:p>
            <a:r>
              <a:rPr lang="en-US" dirty="0"/>
              <a:t>Classroom Technology</a:t>
            </a:r>
          </a:p>
          <a:p>
            <a:pPr lvl="1"/>
            <a:r>
              <a:rPr lang="en-US" dirty="0">
                <a:hlinkClick r:id="rId6"/>
              </a:rPr>
              <a:t>https://olemiss.edu/umct/</a:t>
            </a:r>
            <a:endParaRPr lang="en-US" dirty="0"/>
          </a:p>
          <a:p>
            <a:pPr lvl="1"/>
            <a:r>
              <a:rPr lang="en-US" dirty="0">
                <a:hlinkClick r:id="rId7"/>
              </a:rPr>
              <a:t>umct@olemiss.edu</a:t>
            </a:r>
            <a:r>
              <a:rPr lang="en-US"/>
              <a:t>; x2850</a:t>
            </a:r>
          </a:p>
          <a:p>
            <a:r>
              <a:rPr lang="en-US" dirty="0"/>
              <a:t>IT Media</a:t>
            </a:r>
          </a:p>
          <a:p>
            <a:pPr lvl="1"/>
            <a:r>
              <a:rPr lang="en-US" dirty="0">
                <a:hlinkClick r:id="rId8"/>
              </a:rPr>
              <a:t>https://olemiss.edu/itmedia/</a:t>
            </a:r>
            <a:endParaRPr lang="en-US" dirty="0"/>
          </a:p>
          <a:p>
            <a:pPr lvl="1"/>
            <a:r>
              <a:rPr lang="en-US" dirty="0">
                <a:hlinkClick r:id="rId9"/>
              </a:rPr>
              <a:t>itmedia@olemiss.edu</a:t>
            </a:r>
            <a:r>
              <a:rPr lang="en-US"/>
              <a:t>; x7908</a:t>
            </a:r>
          </a:p>
          <a:p>
            <a:r>
              <a:rPr lang="en-US" dirty="0"/>
              <a:t>Mississippi Center for Supercomputing Research</a:t>
            </a:r>
          </a:p>
          <a:p>
            <a:pPr lvl="1"/>
            <a:r>
              <a:rPr lang="en-US" dirty="0">
                <a:hlinkClick r:id="rId10"/>
              </a:rPr>
              <a:t>https://mcsr.olemiss.edu/</a:t>
            </a:r>
            <a:endParaRPr lang="en-US" dirty="0"/>
          </a:p>
          <a:p>
            <a:pPr lvl="1"/>
            <a:r>
              <a:rPr lang="en-US" dirty="0">
                <a:hlinkClick r:id="rId11"/>
              </a:rPr>
              <a:t>assist@mcsr.olemiss.edu</a:t>
            </a:r>
            <a:r>
              <a:rPr lang="en-US"/>
              <a:t>; x3036</a:t>
            </a:r>
          </a:p>
        </p:txBody>
      </p:sp>
    </p:spTree>
    <p:extLst>
      <p:ext uri="{BB962C8B-B14F-4D97-AF65-F5344CB8AC3E}">
        <p14:creationId xmlns:p14="http://schemas.microsoft.com/office/powerpoint/2010/main" val="3874873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of the myOleMiss login page showing login located in the top right corne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429" y="673388"/>
            <a:ext cx="9169589" cy="5934456"/>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r="-553"/>
          <a:stretch/>
        </p:blipFill>
        <p:spPr>
          <a:xfrm>
            <a:off x="-15429" y="-12193"/>
            <a:ext cx="9217152" cy="641122"/>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13855" y="-12192"/>
            <a:ext cx="9171432" cy="641122"/>
          </a:xfrm>
          <a:prstGeom prst="rect">
            <a:avLst/>
          </a:prstGeom>
          <a:solidFill>
            <a:schemeClr val="bg1">
              <a:lumMod val="85000"/>
              <a:alpha val="22000"/>
            </a:schemeClr>
          </a:solidFill>
          <a:ln>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 name="Straight Connector 5">
            <a:extLst>
              <a:ext uri="{C183D7F6-B498-43B3-948B-1728B52AA6E4}">
                <adec:decorative xmlns:adec="http://schemas.microsoft.com/office/drawing/2017/decorative" val="1"/>
              </a:ext>
            </a:extLst>
          </p:cNvPr>
          <p:cNvCxnSpPr/>
          <p:nvPr/>
        </p:nvCxnSpPr>
        <p:spPr>
          <a:xfrm>
            <a:off x="-12192" y="615696"/>
            <a:ext cx="9171432" cy="19701"/>
          </a:xfrm>
          <a:prstGeom prst="line">
            <a:avLst/>
          </a:prstGeom>
          <a:ln w="101600">
            <a:solidFill>
              <a:srgbClr val="AC0000"/>
            </a:solidFill>
            <a:prstDash val="solid"/>
          </a:ln>
        </p:spPr>
        <p:style>
          <a:lnRef idx="2">
            <a:schemeClr val="accent1"/>
          </a:lnRef>
          <a:fillRef idx="0">
            <a:schemeClr val="accent1"/>
          </a:fillRef>
          <a:effectRef idx="1">
            <a:schemeClr val="accent1"/>
          </a:effectRef>
          <a:fontRef idx="minor">
            <a:schemeClr val="tx1"/>
          </a:fontRef>
        </p:style>
      </p:cxnSp>
      <p:pic>
        <p:nvPicPr>
          <p:cNvPr id="7" name="Picture 6">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51144" y="75005"/>
            <a:ext cx="629519" cy="774365"/>
          </a:xfrm>
          <a:prstGeom prst="rect">
            <a:avLst/>
          </a:prstGeom>
        </p:spPr>
      </p:pic>
      <p:sp>
        <p:nvSpPr>
          <p:cNvPr id="9" name="Oval 8">
            <a:extLst>
              <a:ext uri="{C183D7F6-B498-43B3-948B-1728B52AA6E4}">
                <adec:decorative xmlns:adec="http://schemas.microsoft.com/office/drawing/2017/decorative" val="1"/>
              </a:ext>
            </a:extLst>
          </p:cNvPr>
          <p:cNvSpPr/>
          <p:nvPr/>
        </p:nvSpPr>
        <p:spPr>
          <a:xfrm>
            <a:off x="6785208" y="829050"/>
            <a:ext cx="2267352" cy="674630"/>
          </a:xfrm>
          <a:prstGeom prst="ellipse">
            <a:avLst/>
          </a:prstGeom>
          <a:noFill/>
          <a:ln w="2095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1334BBB-F547-3F45-83F7-B6A129E1D8C0}"/>
              </a:ext>
            </a:extLst>
          </p:cNvPr>
          <p:cNvSpPr>
            <a:spLocks noGrp="1"/>
          </p:cNvSpPr>
          <p:nvPr>
            <p:ph type="title"/>
          </p:nvPr>
        </p:nvSpPr>
        <p:spPr/>
        <p:txBody>
          <a:bodyPr/>
          <a:lstStyle/>
          <a:p>
            <a:r>
              <a:rPr lang="en-US" dirty="0"/>
              <a:t>Logging</a:t>
            </a:r>
            <a:r>
              <a:rPr lang="en-US" baseline="0" dirty="0"/>
              <a:t> in to MyOleMiss</a:t>
            </a:r>
            <a:endParaRPr lang="en-US" dirty="0"/>
          </a:p>
        </p:txBody>
      </p:sp>
    </p:spTree>
    <p:extLst>
      <p:ext uri="{BB962C8B-B14F-4D97-AF65-F5344CB8AC3E}">
        <p14:creationId xmlns:p14="http://schemas.microsoft.com/office/powerpoint/2010/main" val="4042535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showing course administration area in myOleMiss"/>
          <p:cNvPicPr>
            <a:picLocks noChangeAspect="1"/>
          </p:cNvPicPr>
          <p:nvPr/>
        </p:nvPicPr>
        <p:blipFill rotWithShape="1">
          <a:blip r:embed="rId3" cstate="email">
            <a:extLst>
              <a:ext uri="{28A0092B-C50C-407E-A947-70E740481C1C}">
                <a14:useLocalDpi xmlns:a14="http://schemas.microsoft.com/office/drawing/2010/main"/>
              </a:ext>
            </a:extLst>
          </a:blip>
          <a:srcRect t="-2"/>
          <a:stretch/>
        </p:blipFill>
        <p:spPr>
          <a:xfrm>
            <a:off x="-18981" y="676037"/>
            <a:ext cx="9200383" cy="5861304"/>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r="-553"/>
          <a:stretch/>
        </p:blipFill>
        <p:spPr>
          <a:xfrm>
            <a:off x="-15429" y="-12193"/>
            <a:ext cx="9217152" cy="641122"/>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13855" y="-12192"/>
            <a:ext cx="9171432" cy="641122"/>
          </a:xfrm>
          <a:prstGeom prst="rect">
            <a:avLst/>
          </a:prstGeom>
          <a:solidFill>
            <a:schemeClr val="bg1">
              <a:lumMod val="85000"/>
              <a:alpha val="22000"/>
            </a:schemeClr>
          </a:solidFill>
          <a:ln>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 name="Straight Connector 5">
            <a:extLst>
              <a:ext uri="{C183D7F6-B498-43B3-948B-1728B52AA6E4}">
                <adec:decorative xmlns:adec="http://schemas.microsoft.com/office/drawing/2017/decorative" val="1"/>
              </a:ext>
            </a:extLst>
          </p:cNvPr>
          <p:cNvCxnSpPr/>
          <p:nvPr/>
        </p:nvCxnSpPr>
        <p:spPr>
          <a:xfrm>
            <a:off x="-12192" y="615696"/>
            <a:ext cx="9171432" cy="19701"/>
          </a:xfrm>
          <a:prstGeom prst="line">
            <a:avLst/>
          </a:prstGeom>
          <a:ln w="101600">
            <a:solidFill>
              <a:srgbClr val="AC0000"/>
            </a:solidFill>
            <a:prstDash val="solid"/>
          </a:ln>
        </p:spPr>
        <p:style>
          <a:lnRef idx="2">
            <a:schemeClr val="accent1"/>
          </a:lnRef>
          <a:fillRef idx="0">
            <a:schemeClr val="accent1"/>
          </a:fillRef>
          <a:effectRef idx="1">
            <a:schemeClr val="accent1"/>
          </a:effectRef>
          <a:fontRef idx="minor">
            <a:schemeClr val="tx1"/>
          </a:fontRef>
        </p:style>
      </p:cxnSp>
      <p:pic>
        <p:nvPicPr>
          <p:cNvPr id="7" name="Picture 6">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51144" y="75005"/>
            <a:ext cx="629519" cy="774365"/>
          </a:xfrm>
          <a:prstGeom prst="rect">
            <a:avLst/>
          </a:prstGeom>
        </p:spPr>
      </p:pic>
      <p:sp>
        <p:nvSpPr>
          <p:cNvPr id="10" name="Oval 9">
            <a:extLst>
              <a:ext uri="{C183D7F6-B498-43B3-948B-1728B52AA6E4}">
                <adec:decorative xmlns:adec="http://schemas.microsoft.com/office/drawing/2017/decorative" val="1"/>
              </a:ext>
            </a:extLst>
          </p:cNvPr>
          <p:cNvSpPr/>
          <p:nvPr/>
        </p:nvSpPr>
        <p:spPr>
          <a:xfrm>
            <a:off x="3139686" y="1429288"/>
            <a:ext cx="751594" cy="483695"/>
          </a:xfrm>
          <a:prstGeom prst="ellipse">
            <a:avLst/>
          </a:prstGeom>
          <a:noFill/>
          <a:ln w="2095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C183D7F6-B498-43B3-948B-1728B52AA6E4}">
                <adec:decorative xmlns:adec="http://schemas.microsoft.com/office/drawing/2017/decorative" val="1"/>
              </a:ext>
            </a:extLst>
          </p:cNvPr>
          <p:cNvSpPr/>
          <p:nvPr/>
        </p:nvSpPr>
        <p:spPr>
          <a:xfrm>
            <a:off x="267224" y="1947332"/>
            <a:ext cx="1785096" cy="394132"/>
          </a:xfrm>
          <a:prstGeom prst="ellipse">
            <a:avLst/>
          </a:prstGeom>
          <a:noFill/>
          <a:ln w="2095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C183D7F6-B498-43B3-948B-1728B52AA6E4}">
                <adec:decorative xmlns:adec="http://schemas.microsoft.com/office/drawing/2017/decorative" val="1"/>
              </a:ext>
            </a:extLst>
          </p:cNvPr>
          <p:cNvSpPr/>
          <p:nvPr/>
        </p:nvSpPr>
        <p:spPr>
          <a:xfrm>
            <a:off x="255340" y="2878184"/>
            <a:ext cx="1685220" cy="282214"/>
          </a:xfrm>
          <a:prstGeom prst="ellipse">
            <a:avLst/>
          </a:prstGeom>
          <a:noFill/>
          <a:ln w="2095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BC0532A-AD4C-CC42-BC82-6D2AD953E07D}"/>
              </a:ext>
            </a:extLst>
          </p:cNvPr>
          <p:cNvSpPr>
            <a:spLocks noGrp="1"/>
          </p:cNvSpPr>
          <p:nvPr>
            <p:ph type="title"/>
          </p:nvPr>
        </p:nvSpPr>
        <p:spPr/>
        <p:txBody>
          <a:bodyPr/>
          <a:lstStyle/>
          <a:p>
            <a:r>
              <a:rPr lang="en-US" dirty="0"/>
              <a:t>Under</a:t>
            </a:r>
            <a:r>
              <a:rPr lang="en-US" baseline="0" dirty="0"/>
              <a:t> the faculty Tab</a:t>
            </a:r>
            <a:endParaRPr lang="en-US" dirty="0"/>
          </a:p>
        </p:txBody>
      </p:sp>
    </p:spTree>
    <p:extLst>
      <p:ext uri="{BB962C8B-B14F-4D97-AF65-F5344CB8AC3E}">
        <p14:creationId xmlns:p14="http://schemas.microsoft.com/office/powerpoint/2010/main" val="262990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r="-553"/>
          <a:stretch/>
        </p:blipFill>
        <p:spPr>
          <a:xfrm>
            <a:off x="-15429" y="-12193"/>
            <a:ext cx="9217152" cy="641122"/>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13855" y="-12192"/>
            <a:ext cx="9171432" cy="641122"/>
          </a:xfrm>
          <a:prstGeom prst="rect">
            <a:avLst/>
          </a:prstGeom>
          <a:solidFill>
            <a:schemeClr val="bg1">
              <a:lumMod val="85000"/>
              <a:alpha val="22000"/>
            </a:schemeClr>
          </a:solidFill>
          <a:ln>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 name="Straight Connector 5">
            <a:extLst>
              <a:ext uri="{C183D7F6-B498-43B3-948B-1728B52AA6E4}">
                <adec:decorative xmlns:adec="http://schemas.microsoft.com/office/drawing/2017/decorative" val="1"/>
              </a:ext>
            </a:extLst>
          </p:cNvPr>
          <p:cNvCxnSpPr/>
          <p:nvPr/>
        </p:nvCxnSpPr>
        <p:spPr>
          <a:xfrm>
            <a:off x="-12192" y="615696"/>
            <a:ext cx="9171432" cy="19701"/>
          </a:xfrm>
          <a:prstGeom prst="line">
            <a:avLst/>
          </a:prstGeom>
          <a:ln w="101600">
            <a:solidFill>
              <a:srgbClr val="AC0000"/>
            </a:solidFill>
            <a:prstDash val="solid"/>
          </a:ln>
        </p:spPr>
        <p:style>
          <a:lnRef idx="2">
            <a:schemeClr val="accent1"/>
          </a:lnRef>
          <a:fillRef idx="0">
            <a:schemeClr val="accent1"/>
          </a:fillRef>
          <a:effectRef idx="1">
            <a:schemeClr val="accent1"/>
          </a:effectRef>
          <a:fontRef idx="minor">
            <a:schemeClr val="tx1"/>
          </a:fontRef>
        </p:style>
      </p:cxnSp>
      <p:pic>
        <p:nvPicPr>
          <p:cNvPr id="7" name="Picture 6">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51144" y="75005"/>
            <a:ext cx="629519" cy="774365"/>
          </a:xfrm>
          <a:prstGeom prst="rect">
            <a:avLst/>
          </a:prstGeom>
        </p:spPr>
      </p:pic>
      <p:sp>
        <p:nvSpPr>
          <p:cNvPr id="12" name="Rectangle 11">
            <a:extLst>
              <a:ext uri="{C183D7F6-B498-43B3-948B-1728B52AA6E4}">
                <adec:decorative xmlns:adec="http://schemas.microsoft.com/office/drawing/2017/decorative" val="1"/>
              </a:ext>
            </a:extLst>
          </p:cNvPr>
          <p:cNvSpPr/>
          <p:nvPr/>
        </p:nvSpPr>
        <p:spPr>
          <a:xfrm>
            <a:off x="1418590" y="3150445"/>
            <a:ext cx="473710" cy="75355"/>
          </a:xfrm>
          <a:prstGeom prst="rect">
            <a:avLst/>
          </a:prstGeom>
          <a:solidFill>
            <a:srgbClr val="F3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9" name="Group 8" descr="Class Rolls and Grades shown in myOleMiss">
            <a:extLst>
              <a:ext uri="{FF2B5EF4-FFF2-40B4-BE49-F238E27FC236}">
                <a16:creationId xmlns:a16="http://schemas.microsoft.com/office/drawing/2014/main" id="{FC699157-3980-AA4F-A27B-62B4FF7ED539}"/>
              </a:ext>
            </a:extLst>
          </p:cNvPr>
          <p:cNvGrpSpPr/>
          <p:nvPr/>
        </p:nvGrpSpPr>
        <p:grpSpPr>
          <a:xfrm>
            <a:off x="-5269" y="674629"/>
            <a:ext cx="9174480" cy="5852160"/>
            <a:chOff x="-5269" y="674629"/>
            <a:chExt cx="9174480" cy="5852160"/>
          </a:xfrm>
        </p:grpSpPr>
        <p:pic>
          <p:nvPicPr>
            <p:cNvPr id="4" name="Picture 3" descr="Class Rolls and Grades shown in myOleMiss"/>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69" y="674629"/>
              <a:ext cx="9174480" cy="5852160"/>
            </a:xfrm>
            <a:prstGeom prst="rect">
              <a:avLst/>
            </a:prstGeom>
          </p:spPr>
        </p:pic>
        <p:sp>
          <p:nvSpPr>
            <p:cNvPr id="10" name="Oval 9">
              <a:extLst>
                <a:ext uri="{C183D7F6-B498-43B3-948B-1728B52AA6E4}">
                  <adec:decorative xmlns:adec="http://schemas.microsoft.com/office/drawing/2017/decorative" val="1"/>
                </a:ext>
              </a:extLst>
            </p:cNvPr>
            <p:cNvSpPr/>
            <p:nvPr/>
          </p:nvSpPr>
          <p:spPr>
            <a:xfrm>
              <a:off x="111584" y="3024383"/>
              <a:ext cx="2062656" cy="394132"/>
            </a:xfrm>
            <a:prstGeom prst="ellipse">
              <a:avLst/>
            </a:prstGeom>
            <a:noFill/>
            <a:ln w="2095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C183D7F6-B498-43B3-948B-1728B52AA6E4}">
                  <adec:decorative xmlns:adec="http://schemas.microsoft.com/office/drawing/2017/decorative" val="1"/>
                </a:ext>
              </a:extLst>
            </p:cNvPr>
            <p:cNvSpPr/>
            <p:nvPr/>
          </p:nvSpPr>
          <p:spPr>
            <a:xfrm>
              <a:off x="182704" y="3348733"/>
              <a:ext cx="670982" cy="394132"/>
            </a:xfrm>
            <a:prstGeom prst="ellipse">
              <a:avLst/>
            </a:prstGeom>
            <a:noFill/>
            <a:ln w="2095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327150" y="3084248"/>
              <a:ext cx="639919" cy="207749"/>
            </a:xfrm>
            <a:prstGeom prst="rect">
              <a:avLst/>
            </a:prstGeom>
            <a:noFill/>
          </p:spPr>
          <p:txBody>
            <a:bodyPr wrap="none" rtlCol="0">
              <a:spAutoFit/>
            </a:bodyPr>
            <a:lstStyle/>
            <a:p>
              <a:r>
                <a:rPr lang="en-US" sz="750" dirty="0">
                  <a:latin typeface="Arial"/>
                  <a:cs typeface="Arial"/>
                </a:rPr>
                <a:t>2021-2022</a:t>
              </a:r>
            </a:p>
          </p:txBody>
        </p:sp>
      </p:grpSp>
      <p:sp>
        <p:nvSpPr>
          <p:cNvPr id="8" name="Title 7">
            <a:extLst>
              <a:ext uri="{FF2B5EF4-FFF2-40B4-BE49-F238E27FC236}">
                <a16:creationId xmlns:a16="http://schemas.microsoft.com/office/drawing/2014/main" id="{320B2268-D5A8-FA41-8987-2B4B639796F4}"/>
              </a:ext>
            </a:extLst>
          </p:cNvPr>
          <p:cNvSpPr>
            <a:spLocks noGrp="1"/>
          </p:cNvSpPr>
          <p:nvPr>
            <p:ph type="title"/>
          </p:nvPr>
        </p:nvSpPr>
        <p:spPr/>
        <p:txBody>
          <a:bodyPr/>
          <a:lstStyle/>
          <a:p>
            <a:r>
              <a:rPr lang="en-US" dirty="0"/>
              <a:t>Class Rolls</a:t>
            </a:r>
            <a:r>
              <a:rPr lang="en-US" baseline="0" dirty="0"/>
              <a:t> and Grades</a:t>
            </a:r>
            <a:endParaRPr lang="en-US" dirty="0"/>
          </a:p>
        </p:txBody>
      </p:sp>
    </p:spTree>
    <p:extLst>
      <p:ext uri="{BB962C8B-B14F-4D97-AF65-F5344CB8AC3E}">
        <p14:creationId xmlns:p14="http://schemas.microsoft.com/office/powerpoint/2010/main" val="1690268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F053BD5-DEC0-6647-9A87-E924D39A1564}"/>
              </a:ext>
            </a:extLst>
          </p:cNvPr>
          <p:cNvSpPr>
            <a:spLocks noGrp="1"/>
          </p:cNvSpPr>
          <p:nvPr>
            <p:ph type="title"/>
          </p:nvPr>
        </p:nvSpPr>
        <p:spPr/>
        <p:txBody>
          <a:bodyPr/>
          <a:lstStyle/>
          <a:p>
            <a:r>
              <a:rPr lang="en-US" dirty="0"/>
              <a:t>Course Listing for Instructors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r="-553"/>
          <a:stretch/>
        </p:blipFill>
        <p:spPr>
          <a:xfrm>
            <a:off x="-15429" y="-12193"/>
            <a:ext cx="9217152" cy="641122"/>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13855" y="-12192"/>
            <a:ext cx="9171432" cy="641122"/>
          </a:xfrm>
          <a:prstGeom prst="rect">
            <a:avLst/>
          </a:prstGeom>
          <a:solidFill>
            <a:schemeClr val="bg1">
              <a:lumMod val="85000"/>
              <a:alpha val="22000"/>
            </a:schemeClr>
          </a:solidFill>
          <a:ln>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 name="Straight Connector 5">
            <a:extLst>
              <a:ext uri="{C183D7F6-B498-43B3-948B-1728B52AA6E4}">
                <adec:decorative xmlns:adec="http://schemas.microsoft.com/office/drawing/2017/decorative" val="1"/>
              </a:ext>
            </a:extLst>
          </p:cNvPr>
          <p:cNvCxnSpPr/>
          <p:nvPr/>
        </p:nvCxnSpPr>
        <p:spPr>
          <a:xfrm>
            <a:off x="-12192" y="615696"/>
            <a:ext cx="9171432" cy="19701"/>
          </a:xfrm>
          <a:prstGeom prst="line">
            <a:avLst/>
          </a:prstGeom>
          <a:ln w="101600">
            <a:solidFill>
              <a:srgbClr val="AC0000"/>
            </a:solidFill>
            <a:prstDash val="solid"/>
          </a:ln>
        </p:spPr>
        <p:style>
          <a:lnRef idx="2">
            <a:schemeClr val="accent1"/>
          </a:lnRef>
          <a:fillRef idx="0">
            <a:schemeClr val="accent1"/>
          </a:fillRef>
          <a:effectRef idx="1">
            <a:schemeClr val="accent1"/>
          </a:effectRef>
          <a:fontRef idx="minor">
            <a:schemeClr val="tx1"/>
          </a:fontRef>
        </p:style>
      </p:cxnSp>
      <p:pic>
        <p:nvPicPr>
          <p:cNvPr id="7" name="Picture 6">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51144" y="75005"/>
            <a:ext cx="629519" cy="774365"/>
          </a:xfrm>
          <a:prstGeom prst="rect">
            <a:avLst/>
          </a:prstGeom>
        </p:spPr>
      </p:pic>
      <p:sp>
        <p:nvSpPr>
          <p:cNvPr id="9" name="Oval 8">
            <a:extLst>
              <a:ext uri="{C183D7F6-B498-43B3-948B-1728B52AA6E4}">
                <adec:decorative xmlns:adec="http://schemas.microsoft.com/office/drawing/2017/decorative" val="1"/>
              </a:ext>
            </a:extLst>
          </p:cNvPr>
          <p:cNvSpPr/>
          <p:nvPr/>
        </p:nvSpPr>
        <p:spPr>
          <a:xfrm>
            <a:off x="846440" y="4989940"/>
            <a:ext cx="1764646" cy="394132"/>
          </a:xfrm>
          <a:prstGeom prst="ellipse">
            <a:avLst/>
          </a:prstGeom>
          <a:noFill/>
          <a:ln w="2095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4188" b="2976"/>
          <a:stretch/>
        </p:blipFill>
        <p:spPr>
          <a:xfrm>
            <a:off x="5080" y="-1072603"/>
            <a:ext cx="9144000" cy="7662672"/>
          </a:xfrm>
          <a:prstGeom prst="rect">
            <a:avLst/>
          </a:prstGeom>
        </p:spPr>
      </p:pic>
      <p:pic>
        <p:nvPicPr>
          <p:cNvPr id="2" name="Picture 1">
            <a:extLst>
              <a:ext uri="{FF2B5EF4-FFF2-40B4-BE49-F238E27FC236}">
                <a16:creationId xmlns:a16="http://schemas.microsoft.com/office/drawing/2014/main" id="{9EE4936F-FB62-1743-B3CD-217098A30D5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780222" y="849370"/>
            <a:ext cx="1391141" cy="482600"/>
          </a:xfrm>
          <a:prstGeom prst="rect">
            <a:avLst/>
          </a:prstGeom>
        </p:spPr>
      </p:pic>
      <p:sp>
        <p:nvSpPr>
          <p:cNvPr id="8" name="TextBox 7">
            <a:extLst>
              <a:ext uri="{FF2B5EF4-FFF2-40B4-BE49-F238E27FC236}">
                <a16:creationId xmlns:a16="http://schemas.microsoft.com/office/drawing/2014/main" id="{EAFD3D7E-DFA8-A74D-92C9-DB521167B2BB}"/>
              </a:ext>
            </a:extLst>
          </p:cNvPr>
          <p:cNvSpPr txBox="1"/>
          <p:nvPr/>
        </p:nvSpPr>
        <p:spPr>
          <a:xfrm>
            <a:off x="5662976" y="904227"/>
            <a:ext cx="1293944" cy="369332"/>
          </a:xfrm>
          <a:prstGeom prst="rect">
            <a:avLst/>
          </a:prstGeom>
          <a:noFill/>
        </p:spPr>
        <p:txBody>
          <a:bodyPr wrap="none" rtlCol="0">
            <a:spAutoFit/>
          </a:bodyPr>
          <a:lstStyle/>
          <a:p>
            <a:r>
              <a:rPr lang="en-US" dirty="0">
                <a:solidFill>
                  <a:srgbClr val="182341"/>
                </a:solidFill>
              </a:rPr>
              <a:t>2021-2022</a:t>
            </a:r>
          </a:p>
        </p:txBody>
      </p:sp>
    </p:spTree>
    <p:extLst>
      <p:ext uri="{BB962C8B-B14F-4D97-AF65-F5344CB8AC3E}">
        <p14:creationId xmlns:p14="http://schemas.microsoft.com/office/powerpoint/2010/main" val="1727026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2BD40-FA0D-B542-8C31-05C5E97004CA}"/>
              </a:ext>
            </a:extLst>
          </p:cNvPr>
          <p:cNvSpPr>
            <a:spLocks noGrp="1"/>
          </p:cNvSpPr>
          <p:nvPr>
            <p:ph type="title"/>
          </p:nvPr>
        </p:nvSpPr>
        <p:spPr/>
        <p:txBody>
          <a:bodyPr/>
          <a:lstStyle/>
          <a:p>
            <a:r>
              <a:rPr lang="en-US" dirty="0"/>
              <a:t>Setting Blackboard Options</a:t>
            </a:r>
          </a:p>
        </p:txBody>
      </p:sp>
      <p:grpSp>
        <p:nvGrpSpPr>
          <p:cNvPr id="6" name="Group 5" descr="Screenshot showing Blackboard Options interface"/>
          <p:cNvGrpSpPr/>
          <p:nvPr/>
        </p:nvGrpSpPr>
        <p:grpSpPr>
          <a:xfrm>
            <a:off x="0" y="984250"/>
            <a:ext cx="9156859" cy="4889500"/>
            <a:chOff x="0" y="984250"/>
            <a:chExt cx="9156859" cy="4889500"/>
          </a:xfrm>
        </p:grpSpPr>
        <p:pic>
          <p:nvPicPr>
            <p:cNvPr id="4" name="Picture 3" title="screenshot showing Blackboard Options interfa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84250"/>
              <a:ext cx="9156859" cy="4889500"/>
            </a:xfrm>
            <a:prstGeom prst="rect">
              <a:avLst/>
            </a:prstGeom>
          </p:spPr>
        </p:pic>
        <p:sp>
          <p:nvSpPr>
            <p:cNvPr id="3" name="Oval 2"/>
            <p:cNvSpPr/>
            <p:nvPr/>
          </p:nvSpPr>
          <p:spPr>
            <a:xfrm>
              <a:off x="284015" y="4659256"/>
              <a:ext cx="31453" cy="31453"/>
            </a:xfrm>
            <a:prstGeom prst="ellipse">
              <a:avLst/>
            </a:prstGeom>
            <a:solidFill>
              <a:schemeClr val="tx1">
                <a:lumMod val="95000"/>
                <a:lumOff val="5000"/>
                <a:alpha val="9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Oval 4"/>
            <p:cNvSpPr/>
            <p:nvPr/>
          </p:nvSpPr>
          <p:spPr>
            <a:xfrm>
              <a:off x="835838" y="4644438"/>
              <a:ext cx="54864" cy="54864"/>
            </a:xfrm>
            <a:prstGeom prst="ellipse">
              <a:avLst/>
            </a:prstGeom>
            <a:solidFill>
              <a:srgbClr val="FFFFFF"/>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5102-0CFD-FD47-803A-C575D628A8C8}"/>
              </a:ext>
            </a:extLst>
          </p:cNvPr>
          <p:cNvSpPr>
            <a:spLocks noGrp="1"/>
          </p:cNvSpPr>
          <p:nvPr>
            <p:ph type="title"/>
          </p:nvPr>
        </p:nvSpPr>
        <p:spPr/>
        <p:txBody>
          <a:bodyPr/>
          <a:lstStyle/>
          <a:p>
            <a:r>
              <a:rPr lang="en-US" dirty="0"/>
              <a:t>Customizing Blackboard</a:t>
            </a:r>
            <a:r>
              <a:rPr lang="en-US" baseline="0" dirty="0"/>
              <a:t> Options</a:t>
            </a:r>
            <a:endParaRPr lang="en-US" dirty="0"/>
          </a:p>
        </p:txBody>
      </p:sp>
      <p:pic>
        <p:nvPicPr>
          <p:cNvPr id="4" name="Picture 3" descr="screenshot showing Blackboard options custimize tab"/>
          <p:cNvPicPr>
            <a:picLocks noChangeAspect="1"/>
          </p:cNvPicPr>
          <p:nvPr/>
        </p:nvPicPr>
        <p:blipFill>
          <a:blip r:embed="rId3"/>
          <a:stretch>
            <a:fillRect/>
          </a:stretch>
        </p:blipFill>
        <p:spPr>
          <a:xfrm>
            <a:off x="0" y="1141748"/>
            <a:ext cx="9159263" cy="457450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urse Management Side Bar within Blackboard showing a list of Course Tool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8368"/>
            <a:ext cx="1806399" cy="6199632"/>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08793" y="829113"/>
            <a:ext cx="8857488" cy="758952"/>
          </a:xfrm>
        </p:spPr>
        <p:txBody>
          <a:bodyPr/>
          <a:lstStyle/>
          <a:p>
            <a:r>
              <a:rPr lang="en-US" dirty="0"/>
              <a:t>Notable Features</a:t>
            </a:r>
          </a:p>
        </p:txBody>
      </p:sp>
      <p:sp>
        <p:nvSpPr>
          <p:cNvPr id="3" name="Content Placeholder 2"/>
          <p:cNvSpPr>
            <a:spLocks noGrp="1"/>
          </p:cNvSpPr>
          <p:nvPr>
            <p:ph sz="quarter" idx="10"/>
          </p:nvPr>
        </p:nvSpPr>
        <p:spPr>
          <a:xfrm>
            <a:off x="2081440" y="2001950"/>
            <a:ext cx="4228701" cy="4429330"/>
          </a:xfrm>
        </p:spPr>
        <p:txBody>
          <a:bodyPr>
            <a:normAutofit lnSpcReduction="10000"/>
          </a:bodyPr>
          <a:lstStyle/>
          <a:p>
            <a:pPr>
              <a:spcAft>
                <a:spcPts val="1800"/>
              </a:spcAft>
            </a:pPr>
            <a:r>
              <a:rPr lang="en-US" dirty="0"/>
              <a:t>Assignments</a:t>
            </a:r>
          </a:p>
          <a:p>
            <a:pPr>
              <a:spcAft>
                <a:spcPts val="1800"/>
              </a:spcAft>
            </a:pPr>
            <a:r>
              <a:rPr lang="en-US" dirty="0"/>
              <a:t>Plagiarism Detection</a:t>
            </a:r>
          </a:p>
          <a:p>
            <a:pPr>
              <a:spcAft>
                <a:spcPts val="1800"/>
              </a:spcAft>
            </a:pPr>
            <a:r>
              <a:rPr lang="en-US" dirty="0"/>
              <a:t>Bb Annotate</a:t>
            </a:r>
          </a:p>
          <a:p>
            <a:pPr>
              <a:spcAft>
                <a:spcPts val="1800"/>
              </a:spcAft>
            </a:pPr>
            <a:r>
              <a:rPr lang="en-US" dirty="0"/>
              <a:t>Discussion Boards</a:t>
            </a:r>
          </a:p>
          <a:p>
            <a:pPr>
              <a:spcAft>
                <a:spcPts val="1800"/>
              </a:spcAft>
            </a:pPr>
            <a:r>
              <a:rPr lang="en-US" dirty="0"/>
              <a:t>Blogs, Journals &amp; Wikis</a:t>
            </a:r>
          </a:p>
          <a:p>
            <a:pPr>
              <a:spcAft>
                <a:spcPts val="1800"/>
              </a:spcAft>
            </a:pPr>
            <a:r>
              <a:rPr lang="en-US" dirty="0"/>
              <a:t>Attendance</a:t>
            </a:r>
          </a:p>
          <a:p>
            <a:pPr>
              <a:spcAft>
                <a:spcPts val="1800"/>
              </a:spcAft>
            </a:pPr>
            <a:r>
              <a:rPr lang="en-US" dirty="0"/>
              <a:t>Self &amp; Peer Assessments</a:t>
            </a:r>
          </a:p>
        </p:txBody>
      </p:sp>
      <p:sp>
        <p:nvSpPr>
          <p:cNvPr id="4" name="Content Placeholder 3"/>
          <p:cNvSpPr>
            <a:spLocks noGrp="1"/>
          </p:cNvSpPr>
          <p:nvPr>
            <p:ph sz="quarter" idx="11"/>
          </p:nvPr>
        </p:nvSpPr>
        <p:spPr>
          <a:xfrm>
            <a:off x="6310141" y="2008367"/>
            <a:ext cx="2643052" cy="4429330"/>
          </a:xfrm>
        </p:spPr>
        <p:txBody>
          <a:bodyPr vert="horz">
            <a:normAutofit/>
          </a:bodyPr>
          <a:lstStyle/>
          <a:p>
            <a:pPr>
              <a:lnSpc>
                <a:spcPct val="90000"/>
              </a:lnSpc>
              <a:spcAft>
                <a:spcPts val="1800"/>
              </a:spcAft>
            </a:pPr>
            <a:r>
              <a:rPr lang="en-US" dirty="0"/>
              <a:t>Online Tests</a:t>
            </a:r>
          </a:p>
          <a:p>
            <a:pPr>
              <a:lnSpc>
                <a:spcPct val="90000"/>
              </a:lnSpc>
              <a:spcAft>
                <a:spcPts val="1800"/>
              </a:spcAft>
            </a:pPr>
            <a:r>
              <a:rPr lang="en-US" dirty="0"/>
              <a:t>Respondus</a:t>
            </a:r>
          </a:p>
          <a:p>
            <a:pPr>
              <a:lnSpc>
                <a:spcPct val="90000"/>
              </a:lnSpc>
              <a:spcAft>
                <a:spcPts val="1800"/>
              </a:spcAft>
            </a:pPr>
            <a:r>
              <a:rPr lang="en-US" dirty="0"/>
              <a:t>Grade Center</a:t>
            </a:r>
          </a:p>
          <a:p>
            <a:pPr>
              <a:lnSpc>
                <a:spcPct val="90000"/>
              </a:lnSpc>
              <a:spcAft>
                <a:spcPts val="1800"/>
              </a:spcAft>
            </a:pPr>
            <a:r>
              <a:rPr lang="en-US" dirty="0"/>
              <a:t>Rubrics</a:t>
            </a:r>
          </a:p>
          <a:p>
            <a:pPr>
              <a:lnSpc>
                <a:spcPct val="90000"/>
              </a:lnSpc>
              <a:spcAft>
                <a:spcPts val="1800"/>
              </a:spcAft>
            </a:pPr>
            <a:r>
              <a:rPr lang="en-US" dirty="0"/>
              <a:t>Portfolios</a:t>
            </a:r>
          </a:p>
          <a:p>
            <a:pPr>
              <a:lnSpc>
                <a:spcPct val="90000"/>
              </a:lnSpc>
              <a:spcAft>
                <a:spcPts val="1800"/>
              </a:spcAft>
            </a:pPr>
            <a:r>
              <a:rPr lang="en-US" dirty="0"/>
              <a:t>Retention Center</a:t>
            </a:r>
          </a:p>
          <a:p>
            <a:pPr>
              <a:lnSpc>
                <a:spcPct val="90000"/>
              </a:lnSpc>
              <a:spcAft>
                <a:spcPts val="1800"/>
              </a:spcAft>
            </a:pP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r="-553"/>
          <a:stretch/>
        </p:blipFill>
        <p:spPr>
          <a:xfrm>
            <a:off x="-15429" y="-12193"/>
            <a:ext cx="9217152" cy="641122"/>
          </a:xfrm>
          <a:prstGeom prst="rect">
            <a:avLst/>
          </a:prstGeom>
        </p:spPr>
      </p:pic>
      <p:sp>
        <p:nvSpPr>
          <p:cNvPr id="8" name="Rectangle 7">
            <a:extLst>
              <a:ext uri="{C183D7F6-B498-43B3-948B-1728B52AA6E4}">
                <adec:decorative xmlns:adec="http://schemas.microsoft.com/office/drawing/2017/decorative" val="1"/>
              </a:ext>
            </a:extLst>
          </p:cNvPr>
          <p:cNvSpPr/>
          <p:nvPr/>
        </p:nvSpPr>
        <p:spPr>
          <a:xfrm>
            <a:off x="-13855" y="-12192"/>
            <a:ext cx="9171432" cy="641122"/>
          </a:xfrm>
          <a:prstGeom prst="rect">
            <a:avLst/>
          </a:prstGeom>
          <a:solidFill>
            <a:schemeClr val="bg1">
              <a:lumMod val="85000"/>
              <a:alpha val="22000"/>
            </a:schemeClr>
          </a:solidFill>
          <a:ln>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9" name="Straight Connector 8">
            <a:extLst>
              <a:ext uri="{C183D7F6-B498-43B3-948B-1728B52AA6E4}">
                <adec:decorative xmlns:adec="http://schemas.microsoft.com/office/drawing/2017/decorative" val="1"/>
              </a:ext>
            </a:extLst>
          </p:cNvPr>
          <p:cNvCxnSpPr/>
          <p:nvPr/>
        </p:nvCxnSpPr>
        <p:spPr>
          <a:xfrm>
            <a:off x="-12192" y="615696"/>
            <a:ext cx="9171432" cy="19701"/>
          </a:xfrm>
          <a:prstGeom prst="line">
            <a:avLst/>
          </a:prstGeom>
          <a:ln w="101600">
            <a:solidFill>
              <a:srgbClr val="AC0000"/>
            </a:solidFill>
            <a:prstDash val="solid"/>
          </a:ln>
        </p:spPr>
        <p:style>
          <a:lnRef idx="2">
            <a:schemeClr val="accent1"/>
          </a:lnRef>
          <a:fillRef idx="0">
            <a:schemeClr val="accent1"/>
          </a:fillRef>
          <a:effectRef idx="1">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51144" y="75005"/>
            <a:ext cx="629519" cy="774365"/>
          </a:xfrm>
          <a:prstGeom prst="rect">
            <a:avLst/>
          </a:prstGeom>
        </p:spPr>
      </p:pic>
    </p:spTree>
    <p:extLst>
      <p:ext uri="{BB962C8B-B14F-4D97-AF65-F5344CB8AC3E}">
        <p14:creationId xmlns:p14="http://schemas.microsoft.com/office/powerpoint/2010/main" val="47440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Panopto</a:t>
            </a:r>
          </a:p>
        </p:txBody>
      </p:sp>
      <p:sp>
        <p:nvSpPr>
          <p:cNvPr id="5" name="Content Placeholder 4"/>
          <p:cNvSpPr>
            <a:spLocks noGrp="1"/>
          </p:cNvSpPr>
          <p:nvPr>
            <p:ph sz="quarter" idx="1"/>
          </p:nvPr>
        </p:nvSpPr>
        <p:spPr>
          <a:xfrm>
            <a:off x="301752" y="2074590"/>
            <a:ext cx="4310836" cy="3676734"/>
          </a:xfrm>
        </p:spPr>
        <p:txBody>
          <a:bodyPr>
            <a:noAutofit/>
          </a:bodyPr>
          <a:lstStyle/>
          <a:p>
            <a:pPr>
              <a:spcAft>
                <a:spcPts val="1200"/>
              </a:spcAft>
            </a:pPr>
            <a:r>
              <a:rPr lang="en-US" dirty="0"/>
              <a:t>Record and Share videos in Blackboard</a:t>
            </a:r>
          </a:p>
          <a:p>
            <a:pPr>
              <a:spcAft>
                <a:spcPts val="1200"/>
              </a:spcAft>
            </a:pPr>
            <a:r>
              <a:rPr lang="en-US" dirty="0"/>
              <a:t>Narrate PowerPoints</a:t>
            </a:r>
          </a:p>
          <a:p>
            <a:pPr>
              <a:spcAft>
                <a:spcPts val="1200"/>
              </a:spcAft>
            </a:pPr>
            <a:r>
              <a:rPr lang="en-US" dirty="0"/>
              <a:t>Embed quizzes</a:t>
            </a:r>
          </a:p>
          <a:p>
            <a:pPr>
              <a:spcAft>
                <a:spcPts val="1200"/>
              </a:spcAft>
            </a:pPr>
            <a:r>
              <a:rPr lang="en-US" dirty="0"/>
              <a:t>Auto-captioning</a:t>
            </a:r>
          </a:p>
        </p:txBody>
      </p:sp>
      <p:pic>
        <p:nvPicPr>
          <p:cNvPr id="3" name="Picture 2">
            <a:extLst>
              <a:ext uri="{FF2B5EF4-FFF2-40B4-BE49-F238E27FC236}">
                <a16:creationId xmlns:a16="http://schemas.microsoft.com/office/drawing/2014/main" id="{714300A0-EAF8-ED42-A21B-C41E36CC66E6}"/>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31920" y="2416126"/>
            <a:ext cx="4846320" cy="2751126"/>
          </a:xfrm>
          <a:prstGeom prst="rect">
            <a:avLst/>
          </a:prstGeom>
        </p:spPr>
      </p:pic>
    </p:spTree>
    <p:extLst>
      <p:ext uri="{BB962C8B-B14F-4D97-AF65-F5344CB8AC3E}">
        <p14:creationId xmlns:p14="http://schemas.microsoft.com/office/powerpoint/2010/main" val="418291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Blackboard Mobile</a:t>
            </a:r>
          </a:p>
        </p:txBody>
      </p:sp>
      <p:sp>
        <p:nvSpPr>
          <p:cNvPr id="5" name="Content Placeholder 4"/>
          <p:cNvSpPr>
            <a:spLocks noGrp="1"/>
          </p:cNvSpPr>
          <p:nvPr>
            <p:ph sz="quarter" idx="1"/>
          </p:nvPr>
        </p:nvSpPr>
        <p:spPr>
          <a:xfrm>
            <a:off x="301752" y="1801465"/>
            <a:ext cx="4310836" cy="3676734"/>
          </a:xfrm>
        </p:spPr>
        <p:txBody>
          <a:bodyPr>
            <a:noAutofit/>
          </a:bodyPr>
          <a:lstStyle/>
          <a:p>
            <a:pPr>
              <a:spcAft>
                <a:spcPts val="1200"/>
              </a:spcAft>
            </a:pPr>
            <a:r>
              <a:rPr lang="en-US" dirty="0"/>
              <a:t>For Students</a:t>
            </a:r>
          </a:p>
          <a:p>
            <a:pPr>
              <a:spcAft>
                <a:spcPts val="1200"/>
              </a:spcAft>
            </a:pPr>
            <a:r>
              <a:rPr lang="en-US" dirty="0"/>
              <a:t>App available for Apple iOS and Android</a:t>
            </a:r>
          </a:p>
          <a:p>
            <a:pPr>
              <a:spcAft>
                <a:spcPts val="1200"/>
              </a:spcAft>
            </a:pPr>
            <a:r>
              <a:rPr lang="en-US" dirty="0"/>
              <a:t>View course content, participate in discussion boards, take quizzes, view grades, etc.</a:t>
            </a:r>
          </a:p>
        </p:txBody>
      </p:sp>
      <p:sp>
        <p:nvSpPr>
          <p:cNvPr id="7" name="Content Placeholder 4"/>
          <p:cNvSpPr txBox="1">
            <a:spLocks/>
          </p:cNvSpPr>
          <p:nvPr/>
        </p:nvSpPr>
        <p:spPr>
          <a:xfrm>
            <a:off x="301752" y="5589186"/>
            <a:ext cx="8351519" cy="865386"/>
          </a:xfrm>
          <a:prstGeom prst="rect">
            <a:avLst/>
          </a:prstGeom>
        </p:spPr>
        <p:txBody>
          <a:bodyPr vert="horz">
            <a:normAutofit/>
          </a:bodyPr>
          <a:lstStyle/>
          <a:p>
            <a:pPr>
              <a:buClr>
                <a:srgbClr val="334375"/>
              </a:buClr>
              <a:buSzPts val="2300"/>
              <a:buFont typeface="Wingdings 2"/>
              <a:buChar char=""/>
            </a:pPr>
            <a:r>
              <a:rPr lang="en-US" sz="2700" dirty="0">
                <a:solidFill>
                  <a:srgbClr val="000000"/>
                </a:solidFill>
                <a:latin typeface="Arial"/>
              </a:rPr>
              <a:t> Receive push notifications of new course activity</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2588" y="1855716"/>
            <a:ext cx="3831010" cy="3568233"/>
          </a:xfrm>
          <a:prstGeom prst="rect">
            <a:avLst/>
          </a:prstGeom>
        </p:spPr>
      </p:pic>
    </p:spTree>
    <p:extLst>
      <p:ext uri="{BB962C8B-B14F-4D97-AF65-F5344CB8AC3E}">
        <p14:creationId xmlns:p14="http://schemas.microsoft.com/office/powerpoint/2010/main" val="281350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Blackboard Instructor</a:t>
            </a:r>
          </a:p>
        </p:txBody>
      </p:sp>
      <p:sp>
        <p:nvSpPr>
          <p:cNvPr id="5" name="Content Placeholder 4"/>
          <p:cNvSpPr>
            <a:spLocks noGrp="1"/>
          </p:cNvSpPr>
          <p:nvPr>
            <p:ph sz="quarter" idx="1"/>
          </p:nvPr>
        </p:nvSpPr>
        <p:spPr>
          <a:xfrm>
            <a:off x="301752" y="1988981"/>
            <a:ext cx="4005842" cy="4411819"/>
          </a:xfrm>
        </p:spPr>
        <p:txBody>
          <a:bodyPr>
            <a:normAutofit fontScale="92500" lnSpcReduction="20000"/>
          </a:bodyPr>
          <a:lstStyle/>
          <a:p>
            <a:pPr>
              <a:spcAft>
                <a:spcPts val="1200"/>
              </a:spcAft>
            </a:pPr>
            <a:r>
              <a:rPr lang="en-US" dirty="0"/>
              <a:t>App available for Apple iOS and Android</a:t>
            </a:r>
          </a:p>
          <a:p>
            <a:pPr>
              <a:spcAft>
                <a:spcPts val="1200"/>
              </a:spcAft>
            </a:pPr>
            <a:r>
              <a:rPr lang="en-US" dirty="0"/>
              <a:t>Preview content and assessments</a:t>
            </a:r>
          </a:p>
          <a:p>
            <a:pPr>
              <a:spcAft>
                <a:spcPts val="1200"/>
              </a:spcAft>
            </a:pPr>
            <a:r>
              <a:rPr lang="en-US" dirty="0"/>
              <a:t>Create and reply to discussions</a:t>
            </a:r>
          </a:p>
          <a:p>
            <a:pPr>
              <a:spcAft>
                <a:spcPts val="1200"/>
              </a:spcAft>
            </a:pPr>
            <a:r>
              <a:rPr lang="en-US" dirty="0"/>
              <a:t>Send announcements</a:t>
            </a:r>
          </a:p>
          <a:p>
            <a:pPr>
              <a:spcAft>
                <a:spcPts val="1200"/>
              </a:spcAft>
            </a:pPr>
            <a:r>
              <a:rPr lang="en-US" dirty="0"/>
              <a:t>Grade, markup, and add video comments to assignments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65700" y="2109632"/>
            <a:ext cx="3168650" cy="316865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3385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72BCF-9F93-0C44-8E1A-B0A2DECC806F}"/>
              </a:ext>
            </a:extLst>
          </p:cNvPr>
          <p:cNvSpPr>
            <a:spLocks noGrp="1"/>
          </p:cNvSpPr>
          <p:nvPr>
            <p:ph type="title"/>
          </p:nvPr>
        </p:nvSpPr>
        <p:spPr/>
        <p:txBody>
          <a:bodyPr/>
          <a:lstStyle/>
          <a:p>
            <a:r>
              <a:rPr lang="en-US" dirty="0"/>
              <a:t>Zoom @ UM</a:t>
            </a:r>
          </a:p>
        </p:txBody>
      </p:sp>
      <p:sp>
        <p:nvSpPr>
          <p:cNvPr id="3" name="Content Placeholder 2">
            <a:extLst>
              <a:ext uri="{FF2B5EF4-FFF2-40B4-BE49-F238E27FC236}">
                <a16:creationId xmlns:a16="http://schemas.microsoft.com/office/drawing/2014/main" id="{D74592DA-4F22-EA48-8603-EE7A0F981C7D}"/>
              </a:ext>
            </a:extLst>
          </p:cNvPr>
          <p:cNvSpPr>
            <a:spLocks noGrp="1"/>
          </p:cNvSpPr>
          <p:nvPr>
            <p:ph sz="quarter" idx="1"/>
          </p:nvPr>
        </p:nvSpPr>
        <p:spPr>
          <a:xfrm>
            <a:off x="301752" y="1826422"/>
            <a:ext cx="8503920" cy="964279"/>
          </a:xfrm>
        </p:spPr>
        <p:txBody>
          <a:bodyPr/>
          <a:lstStyle/>
          <a:p>
            <a:r>
              <a:rPr lang="en-US" dirty="0"/>
              <a:t>All faculty, staff, students have latent Licensed accounts that can be auto-provisioned at first login. </a:t>
            </a:r>
          </a:p>
        </p:txBody>
      </p:sp>
      <p:pic>
        <p:nvPicPr>
          <p:cNvPr id="5" name="Picture 4" descr="Two screenshots. First shows URL as olemiss.zoom.us and indicates the &amp;#34;Sign in&amp;#34; button. The second screen shows the Ole Miss WebID Authentication dialogue box.">
            <a:extLst>
              <a:ext uri="{FF2B5EF4-FFF2-40B4-BE49-F238E27FC236}">
                <a16:creationId xmlns:a16="http://schemas.microsoft.com/office/drawing/2014/main" id="{9CE5D0D7-B18D-114C-B0C6-91D06349E1E2}"/>
              </a:ext>
            </a:extLst>
          </p:cNvPr>
          <p:cNvPicPr>
            <a:picLocks noChangeAspect="1"/>
          </p:cNvPicPr>
          <p:nvPr/>
        </p:nvPicPr>
        <p:blipFill>
          <a:blip r:embed="rId2"/>
          <a:stretch>
            <a:fillRect/>
          </a:stretch>
        </p:blipFill>
        <p:spPr>
          <a:xfrm>
            <a:off x="0" y="3029058"/>
            <a:ext cx="9144000" cy="3503488"/>
          </a:xfrm>
          <a:prstGeom prst="rect">
            <a:avLst/>
          </a:prstGeom>
        </p:spPr>
      </p:pic>
    </p:spTree>
    <p:extLst>
      <p:ext uri="{BB962C8B-B14F-4D97-AF65-F5344CB8AC3E}">
        <p14:creationId xmlns:p14="http://schemas.microsoft.com/office/powerpoint/2010/main" val="1245683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Blackboard Assistance</a:t>
            </a:r>
          </a:p>
        </p:txBody>
      </p:sp>
      <p:sp>
        <p:nvSpPr>
          <p:cNvPr id="3" name="Content Placeholder 2"/>
          <p:cNvSpPr>
            <a:spLocks noGrp="1"/>
          </p:cNvSpPr>
          <p:nvPr>
            <p:ph sz="quarter" idx="1"/>
          </p:nvPr>
        </p:nvSpPr>
        <p:spPr/>
        <p:txBody>
          <a:bodyPr/>
          <a:lstStyle/>
          <a:p>
            <a:r>
              <a:rPr lang="en-US" dirty="0"/>
              <a:t>Tutorials</a:t>
            </a:r>
          </a:p>
          <a:p>
            <a:pPr lvl="1"/>
            <a:r>
              <a:rPr lang="en-US" dirty="0"/>
              <a:t>Help link within Blackboard </a:t>
            </a:r>
          </a:p>
          <a:p>
            <a:pPr lvl="1"/>
            <a:r>
              <a:rPr lang="en-US" dirty="0"/>
              <a:t>Bb Help – Instructors link in course</a:t>
            </a:r>
          </a:p>
          <a:p>
            <a:pPr lvl="1">
              <a:spcAft>
                <a:spcPts val="1200"/>
              </a:spcAft>
            </a:pPr>
            <a:r>
              <a:rPr lang="en-US" dirty="0">
                <a:hlinkClick r:id="rId2"/>
              </a:rPr>
              <a:t>olemiss.edu</a:t>
            </a:r>
            <a:r>
              <a:rPr lang="en-US">
                <a:hlinkClick r:id="rId2"/>
              </a:rPr>
              <a:t>/blackboard</a:t>
            </a:r>
            <a:endParaRPr lang="en-US"/>
          </a:p>
          <a:p>
            <a:pPr>
              <a:spcAft>
                <a:spcPts val="1200"/>
              </a:spcAft>
            </a:pPr>
            <a:r>
              <a:rPr lang="en-US" dirty="0"/>
              <a:t>Workshops and one-on-one </a:t>
            </a:r>
            <a:br>
              <a:rPr lang="en-US" dirty="0"/>
            </a:br>
            <a:r>
              <a:rPr lang="en-US" dirty="0"/>
              <a:t>training available through </a:t>
            </a:r>
            <a:br>
              <a:rPr lang="en-US" dirty="0"/>
            </a:br>
            <a:r>
              <a:rPr lang="en-US" dirty="0"/>
              <a:t>the FTDC</a:t>
            </a:r>
          </a:p>
          <a:p>
            <a:r>
              <a:rPr lang="en-US" dirty="0"/>
              <a:t>Contact Information</a:t>
            </a:r>
          </a:p>
          <a:p>
            <a:pPr lvl="1"/>
            <a:r>
              <a:rPr lang="en-US" dirty="0"/>
              <a:t>Phone – 662-915-7918</a:t>
            </a:r>
          </a:p>
          <a:p>
            <a:pPr lvl="1"/>
            <a:r>
              <a:rPr lang="en-US" dirty="0"/>
              <a:t>Email – </a:t>
            </a:r>
            <a:r>
              <a:rPr lang="en-US" dirty="0">
                <a:hlinkClick r:id="rId3"/>
              </a:rPr>
              <a:t>blackboard@olemiss.edu</a:t>
            </a: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468086" y="2352198"/>
            <a:ext cx="3261033" cy="2887064"/>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1DC3-E28F-412E-A931-26FB8310ED2C}"/>
              </a:ext>
            </a:extLst>
          </p:cNvPr>
          <p:cNvSpPr>
            <a:spLocks noGrp="1"/>
          </p:cNvSpPr>
          <p:nvPr>
            <p:ph type="title"/>
          </p:nvPr>
        </p:nvSpPr>
        <p:spPr/>
        <p:txBody>
          <a:bodyPr vert="horz" lIns="91440" tIns="45720" rIns="91440" bIns="45720" anchor="b">
            <a:normAutofit/>
          </a:bodyPr>
          <a:lstStyle/>
          <a:p>
            <a:r>
              <a:rPr lang="en-US" dirty="0"/>
              <a:t>Qualtrics</a:t>
            </a:r>
          </a:p>
        </p:txBody>
      </p:sp>
      <p:sp>
        <p:nvSpPr>
          <p:cNvPr id="3" name="Content Placeholder 2">
            <a:extLst>
              <a:ext uri="{FF2B5EF4-FFF2-40B4-BE49-F238E27FC236}">
                <a16:creationId xmlns:a16="http://schemas.microsoft.com/office/drawing/2014/main" id="{F1540FBD-18B0-403B-BD4A-E441E64624C4}"/>
              </a:ext>
            </a:extLst>
          </p:cNvPr>
          <p:cNvSpPr>
            <a:spLocks noGrp="1"/>
          </p:cNvSpPr>
          <p:nvPr>
            <p:ph sz="quarter" idx="1"/>
          </p:nvPr>
        </p:nvSpPr>
        <p:spPr/>
        <p:txBody>
          <a:bodyPr/>
          <a:lstStyle/>
          <a:p>
            <a:pPr>
              <a:spcAft>
                <a:spcPts val="800"/>
              </a:spcAft>
            </a:pPr>
            <a:r>
              <a:rPr lang="en-US" dirty="0"/>
              <a:t>Available to faculty, staff, and students </a:t>
            </a:r>
          </a:p>
          <a:p>
            <a:pPr>
              <a:spcAft>
                <a:spcPts val="800"/>
              </a:spcAft>
            </a:pPr>
            <a:r>
              <a:rPr lang="en-US" dirty="0"/>
              <a:t>Distribute unlimited surveys and collect unlimited responses</a:t>
            </a:r>
          </a:p>
          <a:p>
            <a:pPr>
              <a:spcAft>
                <a:spcPts val="800"/>
              </a:spcAft>
            </a:pPr>
            <a:r>
              <a:rPr lang="en-US" dirty="0"/>
              <a:t>Free training and support provided through Qualtrics</a:t>
            </a:r>
          </a:p>
          <a:p>
            <a:pPr>
              <a:spcAft>
                <a:spcPts val="800"/>
              </a:spcAft>
            </a:pPr>
            <a:r>
              <a:rPr lang="en-US" dirty="0">
                <a:hlinkClick r:id="rId2"/>
              </a:rPr>
              <a:t>uofmississippi.qualtrics.com</a:t>
            </a:r>
            <a:endParaRPr lang="en-US"/>
          </a:p>
        </p:txBody>
      </p:sp>
    </p:spTree>
    <p:extLst>
      <p:ext uri="{BB962C8B-B14F-4D97-AF65-F5344CB8AC3E}">
        <p14:creationId xmlns:p14="http://schemas.microsoft.com/office/powerpoint/2010/main" val="318746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for Penny and Amelia</a:t>
            </a:r>
          </a:p>
        </p:txBody>
      </p:sp>
      <p:sp>
        <p:nvSpPr>
          <p:cNvPr id="3" name="Content Placeholder 2"/>
          <p:cNvSpPr>
            <a:spLocks noGrp="1"/>
          </p:cNvSpPr>
          <p:nvPr>
            <p:ph sz="quarter" idx="1"/>
          </p:nvPr>
        </p:nvSpPr>
        <p:spPr>
          <a:xfrm>
            <a:off x="301752" y="1886538"/>
            <a:ext cx="8503920" cy="4664040"/>
          </a:xfrm>
        </p:spPr>
        <p:txBody>
          <a:bodyPr/>
          <a:lstStyle/>
          <a:p>
            <a:r>
              <a:rPr lang="en-US" dirty="0"/>
              <a:t>Penny Rice</a:t>
            </a:r>
          </a:p>
          <a:p>
            <a:pPr lvl="1"/>
            <a:r>
              <a:rPr lang="en-US" dirty="0">
                <a:hlinkClick r:id="rId2"/>
              </a:rPr>
              <a:t>parice@olemiss.edu</a:t>
            </a:r>
            <a:endParaRPr lang="en-US"/>
          </a:p>
          <a:p>
            <a:r>
              <a:rPr lang="en-US" dirty="0"/>
              <a:t>Amelia Robbins</a:t>
            </a:r>
          </a:p>
          <a:p>
            <a:pPr lvl="1"/>
            <a:r>
              <a:rPr lang="en-US" dirty="0">
                <a:hlinkClick r:id="rId3"/>
              </a:rPr>
              <a:t>amelia@olemiss.edu</a:t>
            </a:r>
            <a:r>
              <a:rPr lang="en-US"/>
              <a:t>		</a:t>
            </a:r>
          </a:p>
          <a:p>
            <a:pPr lvl="1"/>
            <a:endParaRPr lang="en-US" dirty="0"/>
          </a:p>
        </p:txBody>
      </p:sp>
      <p:pic>
        <p:nvPicPr>
          <p:cNvPr id="4" name="Picture 8">
            <a:extLs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36360" y="1886538"/>
            <a:ext cx="3151094" cy="4172483"/>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72" y="2282048"/>
            <a:ext cx="7930241" cy="1824872"/>
          </a:xfrm>
        </p:spPr>
        <p:txBody>
          <a:bodyPr>
            <a:noAutofit/>
          </a:bodyPr>
          <a:lstStyle/>
          <a:p>
            <a:r>
              <a:rPr lang="en-US" sz="3200" dirty="0"/>
              <a:t>Accessibility Solutions</a:t>
            </a:r>
          </a:p>
        </p:txBody>
      </p:sp>
      <p:sp>
        <p:nvSpPr>
          <p:cNvPr id="3" name="Subtitle 2"/>
          <p:cNvSpPr>
            <a:spLocks noGrp="1"/>
          </p:cNvSpPr>
          <p:nvPr>
            <p:ph type="subTitle" idx="1"/>
          </p:nvPr>
        </p:nvSpPr>
        <p:spPr>
          <a:xfrm>
            <a:off x="1405065" y="4735889"/>
            <a:ext cx="6400800" cy="1752600"/>
          </a:xfrm>
        </p:spPr>
        <p:txBody>
          <a:bodyPr/>
          <a:lstStyle/>
          <a:p>
            <a:r>
              <a:rPr lang="en-US" dirty="0"/>
              <a:t>Lindsey Sneed</a:t>
            </a:r>
          </a:p>
        </p:txBody>
      </p:sp>
    </p:spTree>
    <p:extLst>
      <p:ext uri="{BB962C8B-B14F-4D97-AF65-F5344CB8AC3E}">
        <p14:creationId xmlns:p14="http://schemas.microsoft.com/office/powerpoint/2010/main" val="3661125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F8C2-1F5F-8C4B-8331-1825ED33536D}"/>
              </a:ext>
            </a:extLst>
          </p:cNvPr>
          <p:cNvSpPr>
            <a:spLocks noGrp="1"/>
          </p:cNvSpPr>
          <p:nvPr>
            <p:ph type="title"/>
          </p:nvPr>
        </p:nvSpPr>
        <p:spPr/>
        <p:txBody>
          <a:bodyPr/>
          <a:lstStyle/>
          <a:p>
            <a:r>
              <a:rPr lang="en-US" dirty="0"/>
              <a:t>What is Accessibility?</a:t>
            </a:r>
          </a:p>
        </p:txBody>
      </p:sp>
      <p:pic>
        <p:nvPicPr>
          <p:cNvPr id="6" name="Picture 4" descr="Graphic of the OCR Functional Definition of Accessibility which says a person with a disability is afforded the opportunity to 1) acquire the same information; engage in the same interactions, and enjoy the same services as students without disabilites with substantially equivalent ease of use. " title="Functional Definition of Accessibility">
            <a:extLst>
              <a:ext uri="{FF2B5EF4-FFF2-40B4-BE49-F238E27FC236}">
                <a16:creationId xmlns:a16="http://schemas.microsoft.com/office/drawing/2014/main" id="{18F9ACE7-8D7E-574B-88AC-E6891490D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12" y="1588065"/>
            <a:ext cx="6548203" cy="4896856"/>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descr="Arrow&#10;&#10;arrow pointing to three additional aspects of the definition of accessibility: fully, equally, independently">
            <a:extLst>
              <a:ext uri="{FF2B5EF4-FFF2-40B4-BE49-F238E27FC236}">
                <a16:creationId xmlns:a16="http://schemas.microsoft.com/office/drawing/2014/main" id="{7FE1FDBA-0239-8B44-995D-8C243E69E27E}"/>
              </a:ext>
              <a:ext uri="{C183D7F6-B498-43B3-948B-1728B52AA6E4}">
                <adec:decorative xmlns:adec="http://schemas.microsoft.com/office/drawing/2017/decorative" val="0"/>
              </a:ext>
            </a:extLst>
          </p:cNvPr>
          <p:cNvSpPr/>
          <p:nvPr/>
        </p:nvSpPr>
        <p:spPr>
          <a:xfrm>
            <a:off x="5650176" y="3867885"/>
            <a:ext cx="1032139" cy="461939"/>
          </a:xfrm>
          <a:prstGeom prst="rightArrow">
            <a:avLst/>
          </a:prstGeom>
          <a:solidFill>
            <a:srgbClr val="D93375"/>
          </a:solidFill>
          <a:ln>
            <a:solidFill>
              <a:srgbClr val="D93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descr="The person with a disability must be able to obtain the information fully, equally, and independently as a person without a disability. " title="Graphic showing last 3 tenets of definition of accessibility">
            <a:extLst>
              <a:ext uri="{FF2B5EF4-FFF2-40B4-BE49-F238E27FC236}">
                <a16:creationId xmlns:a16="http://schemas.microsoft.com/office/drawing/2014/main" id="{D8AE9B1C-919B-A04F-BE68-85D3F114530A}"/>
              </a:ext>
            </a:extLst>
          </p:cNvPr>
          <p:cNvGrpSpPr/>
          <p:nvPr/>
        </p:nvGrpSpPr>
        <p:grpSpPr>
          <a:xfrm>
            <a:off x="6745625" y="3021158"/>
            <a:ext cx="2264263" cy="2155391"/>
            <a:chOff x="9413875" y="2794977"/>
            <a:chExt cx="2273256" cy="2300366"/>
          </a:xfrm>
        </p:grpSpPr>
        <p:sp>
          <p:nvSpPr>
            <p:cNvPr id="9" name="TextBox 8">
              <a:extLst>
                <a:ext uri="{FF2B5EF4-FFF2-40B4-BE49-F238E27FC236}">
                  <a16:creationId xmlns:a16="http://schemas.microsoft.com/office/drawing/2014/main" id="{F21B6D2E-8C62-0544-82D4-65E159CAD45A}"/>
                </a:ext>
              </a:extLst>
            </p:cNvPr>
            <p:cNvSpPr txBox="1"/>
            <p:nvPr/>
          </p:nvSpPr>
          <p:spPr>
            <a:xfrm>
              <a:off x="9413875" y="2794977"/>
              <a:ext cx="2273256" cy="369332"/>
            </a:xfrm>
            <a:prstGeom prst="rect">
              <a:avLst/>
            </a:prstGeom>
            <a:solidFill>
              <a:srgbClr val="047C9E"/>
            </a:solidFill>
          </p:spPr>
          <p:txBody>
            <a:bodyPr wrap="square" rtlCol="0">
              <a:spAutoFit/>
            </a:bodyPr>
            <a:lstStyle/>
            <a:p>
              <a:pPr algn="ctr"/>
              <a:r>
                <a:rPr lang="en-US" b="1" dirty="0">
                  <a:solidFill>
                    <a:schemeClr val="bg1"/>
                  </a:solidFill>
                </a:rPr>
                <a:t>Fully</a:t>
              </a:r>
            </a:p>
          </p:txBody>
        </p:sp>
        <p:sp>
          <p:nvSpPr>
            <p:cNvPr id="10" name="TextBox 9">
              <a:extLst>
                <a:ext uri="{FF2B5EF4-FFF2-40B4-BE49-F238E27FC236}">
                  <a16:creationId xmlns:a16="http://schemas.microsoft.com/office/drawing/2014/main" id="{7A347192-12CD-8442-A3BD-EAD5D1C18C67}"/>
                </a:ext>
              </a:extLst>
            </p:cNvPr>
            <p:cNvSpPr txBox="1"/>
            <p:nvPr/>
          </p:nvSpPr>
          <p:spPr>
            <a:xfrm>
              <a:off x="9413875" y="3760494"/>
              <a:ext cx="2273256" cy="369332"/>
            </a:xfrm>
            <a:prstGeom prst="rect">
              <a:avLst/>
            </a:prstGeom>
            <a:solidFill>
              <a:srgbClr val="047C9E"/>
            </a:solidFill>
          </p:spPr>
          <p:txBody>
            <a:bodyPr wrap="square" rtlCol="0">
              <a:spAutoFit/>
            </a:bodyPr>
            <a:lstStyle/>
            <a:p>
              <a:pPr algn="ctr"/>
              <a:r>
                <a:rPr lang="en-US" b="1" dirty="0">
                  <a:solidFill>
                    <a:schemeClr val="bg1"/>
                  </a:solidFill>
                </a:rPr>
                <a:t>Equally</a:t>
              </a:r>
            </a:p>
          </p:txBody>
        </p:sp>
        <p:sp>
          <p:nvSpPr>
            <p:cNvPr id="11" name="TextBox 10">
              <a:extLst>
                <a:ext uri="{FF2B5EF4-FFF2-40B4-BE49-F238E27FC236}">
                  <a16:creationId xmlns:a16="http://schemas.microsoft.com/office/drawing/2014/main" id="{B55D3581-6CB8-D64C-8802-01AF1AC6F9DD}"/>
                </a:ext>
              </a:extLst>
            </p:cNvPr>
            <p:cNvSpPr txBox="1"/>
            <p:nvPr/>
          </p:nvSpPr>
          <p:spPr>
            <a:xfrm>
              <a:off x="9413875" y="4726011"/>
              <a:ext cx="2273256" cy="369332"/>
            </a:xfrm>
            <a:prstGeom prst="rect">
              <a:avLst/>
            </a:prstGeom>
            <a:solidFill>
              <a:srgbClr val="047C9E"/>
            </a:solidFill>
          </p:spPr>
          <p:txBody>
            <a:bodyPr wrap="square" rtlCol="0">
              <a:spAutoFit/>
            </a:bodyPr>
            <a:lstStyle/>
            <a:p>
              <a:pPr algn="ctr"/>
              <a:r>
                <a:rPr lang="en-US" b="1" dirty="0">
                  <a:solidFill>
                    <a:schemeClr val="bg1"/>
                  </a:solidFill>
                </a:rPr>
                <a:t>Independently</a:t>
              </a:r>
            </a:p>
          </p:txBody>
        </p:sp>
      </p:grpSp>
    </p:spTree>
    <p:extLst>
      <p:ext uri="{BB962C8B-B14F-4D97-AF65-F5344CB8AC3E}">
        <p14:creationId xmlns:p14="http://schemas.microsoft.com/office/powerpoint/2010/main" val="3230195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74E97F-47CE-B142-8988-1025A577BBA7}"/>
              </a:ext>
            </a:extLst>
          </p:cNvPr>
          <p:cNvSpPr txBox="1"/>
          <p:nvPr/>
        </p:nvSpPr>
        <p:spPr>
          <a:xfrm>
            <a:off x="4942390" y="3553428"/>
            <a:ext cx="3935392" cy="1446550"/>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Choose either: </a:t>
            </a:r>
          </a:p>
          <a:p>
            <a:r>
              <a:rPr lang="en-US" sz="2200" dirty="0">
                <a:latin typeface="Arial"/>
                <a:cs typeface="Arial"/>
              </a:rPr>
              <a:t>Monday, August 30th at 2pm </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	            OR</a:t>
            </a:r>
          </a:p>
          <a:p>
            <a:r>
              <a:rPr lang="en-US" sz="2200" dirty="0">
                <a:latin typeface="Arial" panose="020B0604020202020204" pitchFamily="34" charset="0"/>
                <a:cs typeface="Arial" panose="020B0604020202020204" pitchFamily="34" charset="0"/>
              </a:rPr>
              <a:t>Tuesday, August 31</a:t>
            </a:r>
            <a:r>
              <a:rPr lang="en-US" sz="2200" baseline="30000" dirty="0">
                <a:latin typeface="Arial" panose="020B0604020202020204" pitchFamily="34" charset="0"/>
                <a:cs typeface="Arial" panose="020B0604020202020204" pitchFamily="34" charset="0"/>
              </a:rPr>
              <a:t>st</a:t>
            </a:r>
            <a:r>
              <a:rPr lang="en-US" sz="2200" dirty="0">
                <a:latin typeface="Arial" panose="020B0604020202020204" pitchFamily="34" charset="0"/>
                <a:cs typeface="Arial" panose="020B0604020202020204" pitchFamily="34" charset="0"/>
              </a:rPr>
              <a:t> at 10am</a:t>
            </a:r>
          </a:p>
        </p:txBody>
      </p:sp>
      <p:pic>
        <p:nvPicPr>
          <p:cNvPr id="6" name="Picture 2">
            <a:extLst>
              <a:ext uri="{FF2B5EF4-FFF2-40B4-BE49-F238E27FC236}">
                <a16:creationId xmlns:a16="http://schemas.microsoft.com/office/drawing/2014/main" id="{34B360C7-E8BA-5B4A-9996-71C9C6C6C2B8}"/>
              </a:ext>
              <a:ext uri="{C183D7F6-B498-43B3-948B-1728B52AA6E4}">
                <adec:decorative xmlns:adec="http://schemas.microsoft.com/office/drawing/2017/decorative" val="1"/>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5363136" y="1022887"/>
            <a:ext cx="3425179" cy="2189136"/>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QR Code that links to accessiblity.olemiss.edu/register where you can register for training">
            <a:extLst>
              <a:ext uri="{FF2B5EF4-FFF2-40B4-BE49-F238E27FC236}">
                <a16:creationId xmlns:a16="http://schemas.microsoft.com/office/drawing/2014/main" id="{302C16A4-CF46-5643-ACCF-E8B31E92492A}"/>
              </a:ext>
            </a:extLst>
          </p:cNvPr>
          <p:cNvPicPr>
            <a:picLocks noChangeAspect="1"/>
          </p:cNvPicPr>
          <p:nvPr/>
        </p:nvPicPr>
        <p:blipFill>
          <a:blip r:embed="rId4"/>
          <a:stretch>
            <a:fillRect/>
          </a:stretch>
        </p:blipFill>
        <p:spPr>
          <a:xfrm>
            <a:off x="2821977" y="4261618"/>
            <a:ext cx="1714397" cy="2131566"/>
          </a:xfrm>
          <a:prstGeom prst="rect">
            <a:avLst/>
          </a:prstGeom>
        </p:spPr>
      </p:pic>
      <p:sp>
        <p:nvSpPr>
          <p:cNvPr id="2" name="TextBox 1">
            <a:extLst>
              <a:ext uri="{FF2B5EF4-FFF2-40B4-BE49-F238E27FC236}">
                <a16:creationId xmlns:a16="http://schemas.microsoft.com/office/drawing/2014/main" id="{1E480021-6313-1A4A-8674-228C41F1AC42}"/>
              </a:ext>
            </a:extLst>
          </p:cNvPr>
          <p:cNvSpPr txBox="1"/>
          <p:nvPr/>
        </p:nvSpPr>
        <p:spPr>
          <a:xfrm>
            <a:off x="26688" y="3212023"/>
            <a:ext cx="5251368" cy="1384995"/>
          </a:xfrm>
          <a:prstGeom prst="rect">
            <a:avLst/>
          </a:prstGeom>
          <a:noFill/>
        </p:spPr>
        <p:txBody>
          <a:bodyPr wrap="square" rtlCol="0">
            <a:spAutoFit/>
          </a:bodyPr>
          <a:lstStyle/>
          <a:p>
            <a:pPr algn="ctr"/>
            <a:r>
              <a:rPr lang="en-US" sz="2200" dirty="0">
                <a:latin typeface="Arial" panose="020B0604020202020204" pitchFamily="34" charset="0"/>
                <a:cs typeface="Arial" panose="020B0604020202020204" pitchFamily="34" charset="0"/>
              </a:rPr>
              <a:t>Complete the Online Form: </a:t>
            </a:r>
          </a:p>
          <a:p>
            <a:pPr algn="ctr"/>
            <a:r>
              <a:rPr lang="en-US" sz="2200" dirty="0">
                <a:latin typeface="Arial" panose="020B0604020202020204" pitchFamily="34" charset="0"/>
                <a:cs typeface="Arial" panose="020B0604020202020204" pitchFamily="34" charset="0"/>
                <a:hlinkClick r:id="rId5"/>
              </a:rPr>
              <a:t>accessibility.olemiss.edu/register</a:t>
            </a:r>
            <a:endParaRPr lang="en-US" sz="2200" dirty="0">
              <a:latin typeface="Arial" panose="020B0604020202020204" pitchFamily="34" charset="0"/>
              <a:cs typeface="Arial" panose="020B0604020202020204" pitchFamily="34" charset="0"/>
            </a:endParaRPr>
          </a:p>
          <a:p>
            <a:pPr algn="ctr"/>
            <a:r>
              <a:rPr lang="en-US" sz="2200" dirty="0">
                <a:latin typeface="Arial" panose="020B0604020202020204" pitchFamily="34" charset="0"/>
                <a:cs typeface="Arial" panose="020B0604020202020204" pitchFamily="34" charset="0"/>
              </a:rPr>
              <a:t>OR </a:t>
            </a:r>
          </a:p>
          <a:p>
            <a:endParaRPr lang="en-US" dirty="0"/>
          </a:p>
        </p:txBody>
      </p:sp>
      <p:sp>
        <p:nvSpPr>
          <p:cNvPr id="8" name="Title 1">
            <a:extLst>
              <a:ext uri="{FF2B5EF4-FFF2-40B4-BE49-F238E27FC236}">
                <a16:creationId xmlns:a16="http://schemas.microsoft.com/office/drawing/2014/main" id="{E4F46A09-881A-304C-9C96-80FA8840AFE6}"/>
              </a:ext>
            </a:extLst>
          </p:cNvPr>
          <p:cNvSpPr>
            <a:spLocks noGrp="1"/>
          </p:cNvSpPr>
          <p:nvPr>
            <p:ph type="title"/>
          </p:nvPr>
        </p:nvSpPr>
        <p:spPr>
          <a:xfrm>
            <a:off x="26688" y="688769"/>
            <a:ext cx="5083444" cy="2319316"/>
          </a:xfrm>
        </p:spPr>
        <p:txBody>
          <a:bodyPr>
            <a:normAutofit fontScale="90000"/>
          </a:bodyPr>
          <a:lstStyle/>
          <a:p>
            <a:pPr algn="ctr"/>
            <a:r>
              <a:rPr lang="en-US" dirty="0"/>
              <a:t>Upcoming Virtual </a:t>
            </a:r>
            <a:br>
              <a:rPr lang="en-US" dirty="0"/>
            </a:br>
            <a:r>
              <a:rPr lang="en-US" dirty="0"/>
              <a:t>New Faculty </a:t>
            </a:r>
            <a:br>
              <a:rPr lang="en-US" dirty="0"/>
            </a:br>
            <a:r>
              <a:rPr lang="en-US" dirty="0"/>
              <a:t>Digital Accessibility Training</a:t>
            </a:r>
          </a:p>
        </p:txBody>
      </p:sp>
    </p:spTree>
    <p:extLst>
      <p:ext uri="{BB962C8B-B14F-4D97-AF65-F5344CB8AC3E}">
        <p14:creationId xmlns:p14="http://schemas.microsoft.com/office/powerpoint/2010/main" val="2423639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2D4D-3B79-614C-9897-159E9D8CA4BF}"/>
              </a:ext>
            </a:extLst>
          </p:cNvPr>
          <p:cNvSpPr>
            <a:spLocks noGrp="1"/>
          </p:cNvSpPr>
          <p:nvPr>
            <p:ph type="title"/>
          </p:nvPr>
        </p:nvSpPr>
        <p:spPr/>
        <p:txBody>
          <a:bodyPr/>
          <a:lstStyle/>
          <a:p>
            <a:r>
              <a:rPr lang="en-US" dirty="0"/>
              <a:t>Zoom Live Captions/Transcripts</a:t>
            </a:r>
          </a:p>
        </p:txBody>
      </p:sp>
      <p:sp>
        <p:nvSpPr>
          <p:cNvPr id="3" name="Content Placeholder 2">
            <a:extLst>
              <a:ext uri="{FF2B5EF4-FFF2-40B4-BE49-F238E27FC236}">
                <a16:creationId xmlns:a16="http://schemas.microsoft.com/office/drawing/2014/main" id="{5597E3A9-226F-1049-8AEB-31E47DD1A9AE}"/>
              </a:ext>
            </a:extLst>
          </p:cNvPr>
          <p:cNvSpPr>
            <a:spLocks noGrp="1"/>
          </p:cNvSpPr>
          <p:nvPr>
            <p:ph sz="quarter" idx="10"/>
          </p:nvPr>
        </p:nvSpPr>
        <p:spPr>
          <a:xfrm>
            <a:off x="152401" y="1865376"/>
            <a:ext cx="4029856" cy="4001690"/>
          </a:xfrm>
        </p:spPr>
        <p:txBody>
          <a:bodyPr>
            <a:normAutofit/>
          </a:bodyPr>
          <a:lstStyle/>
          <a:p>
            <a:r>
              <a:rPr lang="en-US" dirty="0"/>
              <a:t>Enable them each time you have a synchronous Zoom class meeting. </a:t>
            </a:r>
          </a:p>
          <a:p>
            <a:r>
              <a:rPr lang="en-US" dirty="0"/>
              <a:t>The host must enable the live Captions so students can access them using the “CC” button on their Zoom toolbar.</a:t>
            </a:r>
          </a:p>
        </p:txBody>
      </p:sp>
      <p:pic>
        <p:nvPicPr>
          <p:cNvPr id="6" name="Picture 4" descr="Zoom dialogue box opened by selecting &quot;live transcription&quot;. Enable auto-transcription is circled.">
            <a:extLst>
              <a:ext uri="{FF2B5EF4-FFF2-40B4-BE49-F238E27FC236}">
                <a16:creationId xmlns:a16="http://schemas.microsoft.com/office/drawing/2014/main" id="{97731420-8D7F-E04D-A200-247FE68DE4FF}"/>
              </a:ext>
            </a:extLst>
          </p:cNvPr>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4487356" y="1865376"/>
            <a:ext cx="4355536" cy="4355536"/>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195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EEB0B0B-40DB-3545-B249-5433499CA133}"/>
              </a:ext>
              <a:ext uri="{C183D7F6-B498-43B3-948B-1728B52AA6E4}">
                <adec:decorative xmlns:adec="http://schemas.microsoft.com/office/drawing/2017/decorative" val="1"/>
              </a:ext>
            </a:extLst>
          </p:cNvPr>
          <p:cNvPicPr>
            <a:picLocks noGrp="1" noChangeAspect="1"/>
          </p:cNvPicPr>
          <p:nvPr>
            <p:ph sz="quarter" idx="11"/>
          </p:nvPr>
        </p:nvPicPr>
        <p:blipFill>
          <a:blip r:embed="rId3"/>
          <a:stretch>
            <a:fillRect/>
          </a:stretch>
        </p:blipFill>
        <p:spPr>
          <a:xfrm>
            <a:off x="-254833" y="4674010"/>
            <a:ext cx="4040981" cy="2693987"/>
          </a:xfrm>
          <a:prstGeom prst="rect">
            <a:avLst/>
          </a:prstGeom>
        </p:spPr>
      </p:pic>
      <p:sp>
        <p:nvSpPr>
          <p:cNvPr id="2" name="Title 1">
            <a:extLst>
              <a:ext uri="{FF2B5EF4-FFF2-40B4-BE49-F238E27FC236}">
                <a16:creationId xmlns:a16="http://schemas.microsoft.com/office/drawing/2014/main" id="{E1B42FA4-D03D-4448-9D7B-D6B345AA2408}"/>
              </a:ext>
            </a:extLst>
          </p:cNvPr>
          <p:cNvSpPr>
            <a:spLocks noGrp="1"/>
          </p:cNvSpPr>
          <p:nvPr>
            <p:ph type="title"/>
          </p:nvPr>
        </p:nvSpPr>
        <p:spPr>
          <a:xfrm>
            <a:off x="143256" y="1064382"/>
            <a:ext cx="8857488" cy="569214"/>
          </a:xfrm>
        </p:spPr>
        <p:txBody>
          <a:bodyPr>
            <a:noAutofit/>
          </a:bodyPr>
          <a:lstStyle/>
          <a:p>
            <a:r>
              <a:rPr lang="en-US" dirty="0"/>
              <a:t>Captions for Recorded Video</a:t>
            </a:r>
          </a:p>
        </p:txBody>
      </p:sp>
      <p:sp>
        <p:nvSpPr>
          <p:cNvPr id="3" name="Content Placeholder 2">
            <a:extLst>
              <a:ext uri="{FF2B5EF4-FFF2-40B4-BE49-F238E27FC236}">
                <a16:creationId xmlns:a16="http://schemas.microsoft.com/office/drawing/2014/main" id="{618E9681-5EA7-8D46-B9C8-DA8AF1B0A832}"/>
              </a:ext>
            </a:extLst>
          </p:cNvPr>
          <p:cNvSpPr>
            <a:spLocks noGrp="1"/>
          </p:cNvSpPr>
          <p:nvPr>
            <p:ph sz="quarter" idx="10"/>
          </p:nvPr>
        </p:nvSpPr>
        <p:spPr>
          <a:xfrm>
            <a:off x="254833" y="1816607"/>
            <a:ext cx="8517311" cy="3718967"/>
          </a:xfrm>
        </p:spPr>
        <p:txBody>
          <a:bodyPr>
            <a:normAutofit fontScale="92500" lnSpcReduction="10000"/>
          </a:bodyPr>
          <a:lstStyle/>
          <a:p>
            <a:pPr marL="0" indent="0">
              <a:buNone/>
            </a:pPr>
            <a:r>
              <a:rPr lang="en-US" sz="2600" dirty="0">
                <a:latin typeface="Georgia" panose="02040502050405020303" pitchFamily="18" charset="0"/>
              </a:rPr>
              <a:t>Videos You Create</a:t>
            </a:r>
          </a:p>
          <a:p>
            <a:pPr fontAlgn="base"/>
            <a:r>
              <a:rPr lang="en-US" dirty="0"/>
              <a:t>Use Panopto. The auto-generated captions** are a great baseline to easily improve accessibility and comprehension and very easy to edit.</a:t>
            </a:r>
          </a:p>
          <a:p>
            <a:pPr marL="0" indent="0" fontAlgn="base">
              <a:buNone/>
            </a:pPr>
            <a:endParaRPr lang="en-US" dirty="0"/>
          </a:p>
          <a:p>
            <a:pPr marL="0" indent="0">
              <a:buNone/>
            </a:pPr>
            <a:r>
              <a:rPr lang="en-US" sz="2600" dirty="0">
                <a:latin typeface="Georgia" panose="02040502050405020303" pitchFamily="18" charset="0"/>
              </a:rPr>
              <a:t>Videos You Find and Share</a:t>
            </a:r>
          </a:p>
          <a:p>
            <a:pPr fontAlgn="base"/>
            <a:r>
              <a:rPr lang="en-US" dirty="0"/>
              <a:t>On YouTube, easily search for videos that already have captions. </a:t>
            </a:r>
          </a:p>
          <a:p>
            <a:pPr fontAlgn="base"/>
            <a:endParaRPr lang="en-US" sz="2200" dirty="0"/>
          </a:p>
          <a:p>
            <a:pPr marL="0" indent="0" fontAlgn="base">
              <a:buNone/>
            </a:pPr>
            <a:r>
              <a:rPr lang="en-US" dirty="0"/>
              <a:t>** Unedited auto-generated captions DO NOT meet the standard of accuracy for a student with an accommodation. </a:t>
            </a:r>
          </a:p>
          <a:p>
            <a:pPr fontAlgn="base"/>
            <a:endParaRPr lang="en-US" dirty="0"/>
          </a:p>
        </p:txBody>
      </p:sp>
      <p:pic>
        <p:nvPicPr>
          <p:cNvPr id="5" name="Picture 4" descr="University of Missisippi Digital Accessibility Solutions logo">
            <a:extLst>
              <a:ext uri="{FF2B5EF4-FFF2-40B4-BE49-F238E27FC236}">
                <a16:creationId xmlns:a16="http://schemas.microsoft.com/office/drawing/2014/main" id="{36697AB9-3DE0-F649-8BA4-FFF776E63A80}"/>
              </a:ext>
            </a:extLst>
          </p:cNvPr>
          <p:cNvPicPr>
            <a:picLocks noChangeAspect="1"/>
          </p:cNvPicPr>
          <p:nvPr/>
        </p:nvPicPr>
        <p:blipFill>
          <a:blip r:embed="rId4"/>
          <a:stretch>
            <a:fillRect/>
          </a:stretch>
        </p:blipFill>
        <p:spPr>
          <a:xfrm>
            <a:off x="5565876" y="5535575"/>
            <a:ext cx="3206268" cy="970855"/>
          </a:xfrm>
          <a:prstGeom prst="rect">
            <a:avLst/>
          </a:prstGeom>
        </p:spPr>
      </p:pic>
    </p:spTree>
    <p:extLst>
      <p:ext uri="{BB962C8B-B14F-4D97-AF65-F5344CB8AC3E}">
        <p14:creationId xmlns:p14="http://schemas.microsoft.com/office/powerpoint/2010/main" val="358971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63BBA-1944-0A40-A96B-1E9C3F4C0318}"/>
              </a:ext>
            </a:extLst>
          </p:cNvPr>
          <p:cNvSpPr>
            <a:spLocks noGrp="1"/>
          </p:cNvSpPr>
          <p:nvPr>
            <p:ph type="title"/>
          </p:nvPr>
        </p:nvSpPr>
        <p:spPr>
          <a:xfrm>
            <a:off x="152400" y="829113"/>
            <a:ext cx="8857488" cy="758952"/>
          </a:xfrm>
        </p:spPr>
        <p:txBody>
          <a:bodyPr/>
          <a:lstStyle/>
          <a:p>
            <a:pPr algn="l"/>
            <a:r>
              <a:rPr lang="en-US" dirty="0"/>
              <a:t>UM Document Converter</a:t>
            </a:r>
          </a:p>
        </p:txBody>
      </p:sp>
      <p:pic>
        <p:nvPicPr>
          <p:cNvPr id="19" name="Picture 18" descr="Screenshot of the UM Document Converter from the accessibility website.">
            <a:extLst>
              <a:ext uri="{FF2B5EF4-FFF2-40B4-BE49-F238E27FC236}">
                <a16:creationId xmlns:a16="http://schemas.microsoft.com/office/drawing/2014/main" id="{928E61AA-2341-514E-AAD0-0E0F28BF79C4}"/>
              </a:ext>
            </a:extLst>
          </p:cNvPr>
          <p:cNvPicPr>
            <a:picLocks noChangeAspect="1"/>
          </p:cNvPicPr>
          <p:nvPr/>
        </p:nvPicPr>
        <p:blipFill rotWithShape="1">
          <a:blip r:embed="rId3"/>
          <a:srcRect t="2749" r="5756" b="2616"/>
          <a:stretch/>
        </p:blipFill>
        <p:spPr>
          <a:xfrm>
            <a:off x="286513" y="1804416"/>
            <a:ext cx="6126480" cy="3852672"/>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pic>
        <p:nvPicPr>
          <p:cNvPr id="20" name="Picture 19" descr="The UM Document Converter can be found in the sidebar at accessibility.olemiss.edu">
            <a:extLst>
              <a:ext uri="{FF2B5EF4-FFF2-40B4-BE49-F238E27FC236}">
                <a16:creationId xmlns:a16="http://schemas.microsoft.com/office/drawing/2014/main" id="{7BC2F8F7-5A81-EB45-BAB6-291D2812659A}"/>
              </a:ext>
            </a:extLst>
          </p:cNvPr>
          <p:cNvPicPr>
            <a:picLocks noChangeAspect="1"/>
          </p:cNvPicPr>
          <p:nvPr/>
        </p:nvPicPr>
        <p:blipFill>
          <a:blip r:embed="rId4"/>
          <a:stretch>
            <a:fillRect/>
          </a:stretch>
        </p:blipFill>
        <p:spPr>
          <a:xfrm>
            <a:off x="6722508" y="985660"/>
            <a:ext cx="2134980" cy="3148827"/>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15133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for Lindsey</a:t>
            </a:r>
          </a:p>
        </p:txBody>
      </p:sp>
      <p:sp>
        <p:nvSpPr>
          <p:cNvPr id="3" name="Content Placeholder 2"/>
          <p:cNvSpPr>
            <a:spLocks noGrp="1"/>
          </p:cNvSpPr>
          <p:nvPr>
            <p:ph sz="quarter" idx="1"/>
          </p:nvPr>
        </p:nvSpPr>
        <p:spPr>
          <a:xfrm>
            <a:off x="301752" y="1886538"/>
            <a:ext cx="8503920" cy="4664040"/>
          </a:xfrm>
        </p:spPr>
        <p:txBody>
          <a:bodyPr/>
          <a:lstStyle/>
          <a:p>
            <a:r>
              <a:rPr lang="en-US" dirty="0"/>
              <a:t>Lindsey Sneed</a:t>
            </a:r>
          </a:p>
          <a:p>
            <a:pPr lvl="1"/>
            <a:r>
              <a:rPr lang="en-US" dirty="0">
                <a:hlinkClick r:id="rId2"/>
              </a:rPr>
              <a:t>lrs@olemiss.edu</a:t>
            </a:r>
            <a:r>
              <a:rPr lang="en-US">
                <a:hlinkClick r:id="rId2"/>
              </a:rPr>
              <a:t>	</a:t>
            </a:r>
            <a:r>
              <a:rPr lang="en-US"/>
              <a:t>	</a:t>
            </a:r>
          </a:p>
          <a:p>
            <a:pPr lvl="1"/>
            <a:endParaRPr lang="en-US" dirty="0"/>
          </a:p>
        </p:txBody>
      </p:sp>
      <p:pic>
        <p:nvPicPr>
          <p:cNvPr id="4" name="Picture 8">
            <a:extLs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6360" y="1886538"/>
            <a:ext cx="3151094" cy="4172483"/>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9993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4B58E-35AF-5747-8613-7ED100F2007C}"/>
              </a:ext>
            </a:extLst>
          </p:cNvPr>
          <p:cNvSpPr>
            <a:spLocks noGrp="1"/>
          </p:cNvSpPr>
          <p:nvPr>
            <p:ph type="title"/>
          </p:nvPr>
        </p:nvSpPr>
        <p:spPr/>
        <p:txBody>
          <a:bodyPr/>
          <a:lstStyle/>
          <a:p>
            <a:r>
              <a:rPr lang="en-US" dirty="0"/>
              <a:t>MCSR</a:t>
            </a:r>
          </a:p>
        </p:txBody>
      </p:sp>
      <p:sp>
        <p:nvSpPr>
          <p:cNvPr id="3" name="Content Placeholder 2">
            <a:extLst>
              <a:ext uri="{FF2B5EF4-FFF2-40B4-BE49-F238E27FC236}">
                <a16:creationId xmlns:a16="http://schemas.microsoft.com/office/drawing/2014/main" id="{5E598D58-9C6C-6549-859B-79BC0CCC75ED}"/>
              </a:ext>
            </a:extLst>
          </p:cNvPr>
          <p:cNvSpPr>
            <a:spLocks noGrp="1"/>
          </p:cNvSpPr>
          <p:nvPr>
            <p:ph sz="quarter" idx="1"/>
          </p:nvPr>
        </p:nvSpPr>
        <p:spPr/>
        <p:txBody>
          <a:bodyPr>
            <a:normAutofit/>
          </a:bodyPr>
          <a:lstStyle/>
          <a:p>
            <a:r>
              <a:rPr lang="en-US" sz="2400" dirty="0"/>
              <a:t>The Mississippi Center for Supercomputing Research (MCSR) provides computing resources, training, and support for faculty, staff, and students at all of Mississippi’s public Institutions of Higher Learning (IHLs).</a:t>
            </a:r>
          </a:p>
          <a:p>
            <a:endParaRPr lang="en-US" sz="1500" dirty="0"/>
          </a:p>
          <a:p>
            <a:pPr marL="0" indent="0">
              <a:buNone/>
            </a:pPr>
            <a:endParaRPr lang="en-US" sz="1200" dirty="0"/>
          </a:p>
          <a:p>
            <a:pPr>
              <a:spcAft>
                <a:spcPts val="600"/>
              </a:spcAft>
            </a:pPr>
            <a:r>
              <a:rPr lang="en-US" dirty="0"/>
              <a:t>Contact Information</a:t>
            </a:r>
          </a:p>
          <a:p>
            <a:pPr lvl="1">
              <a:spcAft>
                <a:spcPts val="600"/>
              </a:spcAft>
            </a:pPr>
            <a:r>
              <a:rPr lang="en-US" dirty="0"/>
              <a:t>Phone – 662-915-3036</a:t>
            </a:r>
          </a:p>
          <a:p>
            <a:pPr lvl="1">
              <a:spcAft>
                <a:spcPts val="600"/>
              </a:spcAft>
            </a:pPr>
            <a:r>
              <a:rPr lang="en-US" dirty="0"/>
              <a:t>Email – </a:t>
            </a:r>
            <a:r>
              <a:rPr lang="en-US" dirty="0">
                <a:hlinkClick r:id="rId2"/>
              </a:rPr>
              <a:t>assist@mcsr.olemiss.edu</a:t>
            </a:r>
            <a:r>
              <a:rPr lang="en-US" dirty="0"/>
              <a:t> </a:t>
            </a:r>
          </a:p>
          <a:p>
            <a:pPr lvl="1">
              <a:spcAft>
                <a:spcPts val="600"/>
              </a:spcAft>
            </a:pPr>
            <a:r>
              <a:rPr lang="en-US" dirty="0"/>
              <a:t>mcsr.olemiss.edu </a:t>
            </a:r>
          </a:p>
          <a:p>
            <a:endParaRPr lang="en-US" dirty="0"/>
          </a:p>
          <a:p>
            <a:endParaRPr lang="en-US" dirty="0"/>
          </a:p>
        </p:txBody>
      </p:sp>
      <p:pic>
        <p:nvPicPr>
          <p:cNvPr id="5" name="Picture 4">
            <a:extLst>
              <a:ext uri="{FF2B5EF4-FFF2-40B4-BE49-F238E27FC236}">
                <a16:creationId xmlns:a16="http://schemas.microsoft.com/office/drawing/2014/main" id="{58EA697A-B8C2-1642-BAD2-B8238C26689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55772" y="3754952"/>
            <a:ext cx="3307396" cy="2735511"/>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3688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72" y="2282048"/>
            <a:ext cx="7930241" cy="1824872"/>
          </a:xfrm>
        </p:spPr>
        <p:txBody>
          <a:bodyPr>
            <a:noAutofit/>
          </a:bodyPr>
          <a:lstStyle/>
          <a:p>
            <a:r>
              <a:rPr lang="en-US" sz="3200" dirty="0"/>
              <a:t>IT Helpdesk</a:t>
            </a:r>
          </a:p>
        </p:txBody>
      </p:sp>
      <p:sp>
        <p:nvSpPr>
          <p:cNvPr id="3" name="Subtitle 2"/>
          <p:cNvSpPr>
            <a:spLocks noGrp="1"/>
          </p:cNvSpPr>
          <p:nvPr>
            <p:ph type="subTitle" idx="1"/>
          </p:nvPr>
        </p:nvSpPr>
        <p:spPr>
          <a:xfrm>
            <a:off x="1405065" y="4735889"/>
            <a:ext cx="6400800" cy="1752600"/>
          </a:xfrm>
        </p:spPr>
        <p:txBody>
          <a:bodyPr/>
          <a:lstStyle/>
          <a:p>
            <a:r>
              <a:rPr lang="en-US" dirty="0"/>
              <a:t>Teresa McCarver</a:t>
            </a:r>
          </a:p>
        </p:txBody>
      </p:sp>
    </p:spTree>
    <p:extLst>
      <p:ext uri="{BB962C8B-B14F-4D97-AF65-F5344CB8AC3E}">
        <p14:creationId xmlns:p14="http://schemas.microsoft.com/office/powerpoint/2010/main" val="344909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Helpdesk</a:t>
            </a:r>
          </a:p>
        </p:txBody>
      </p:sp>
      <p:sp>
        <p:nvSpPr>
          <p:cNvPr id="3" name="Content Placeholder 2"/>
          <p:cNvSpPr>
            <a:spLocks noGrp="1"/>
          </p:cNvSpPr>
          <p:nvPr>
            <p:ph sz="quarter" idx="1"/>
          </p:nvPr>
        </p:nvSpPr>
        <p:spPr>
          <a:xfrm>
            <a:off x="641268" y="1826422"/>
            <a:ext cx="8164404" cy="4664040"/>
          </a:xfrm>
        </p:spPr>
        <p:txBody>
          <a:bodyPr/>
          <a:lstStyle/>
          <a:p>
            <a:pPr marL="274320" lvl="1" indent="0">
              <a:buNone/>
            </a:pPr>
            <a:endParaRPr lang="en-US" dirty="0"/>
          </a:p>
          <a:p>
            <a:r>
              <a:rPr lang="en-US" dirty="0"/>
              <a:t>Email</a:t>
            </a:r>
          </a:p>
          <a:p>
            <a:r>
              <a:rPr lang="en-US" dirty="0"/>
              <a:t>Password</a:t>
            </a:r>
          </a:p>
          <a:p>
            <a:r>
              <a:rPr lang="en-US" dirty="0"/>
              <a:t>Software installation</a:t>
            </a:r>
          </a:p>
          <a:p>
            <a:r>
              <a:rPr lang="en-US" dirty="0"/>
              <a:t>Data transfer</a:t>
            </a:r>
          </a:p>
          <a:p>
            <a:r>
              <a:rPr lang="en-US" dirty="0"/>
              <a:t>Network troubleshooting</a:t>
            </a:r>
          </a:p>
          <a:p>
            <a:r>
              <a:rPr lang="en-US" dirty="0"/>
              <a:t>Virus removal</a:t>
            </a:r>
          </a:p>
          <a:p>
            <a:r>
              <a:rPr lang="en-US" dirty="0"/>
              <a:t>Much more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468086" y="2352198"/>
            <a:ext cx="3261033" cy="2887064"/>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5528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UM Box</a:t>
            </a:r>
          </a:p>
        </p:txBody>
      </p:sp>
      <p:sp>
        <p:nvSpPr>
          <p:cNvPr id="3" name="Content Placeholder 2"/>
          <p:cNvSpPr>
            <a:spLocks noGrp="1"/>
          </p:cNvSpPr>
          <p:nvPr>
            <p:ph sz="quarter" idx="1"/>
          </p:nvPr>
        </p:nvSpPr>
        <p:spPr/>
        <p:txBody>
          <a:bodyPr/>
          <a:lstStyle/>
          <a:p>
            <a:r>
              <a:rPr lang="en-US" dirty="0"/>
              <a:t>Enterprise version of Box.com at box.olemiss.edu</a:t>
            </a:r>
          </a:p>
          <a:p>
            <a:pPr lvl="1"/>
            <a:r>
              <a:rPr lang="en-US" dirty="0"/>
              <a:t>Encrypted, secure, FERPA/HIPAA compliant</a:t>
            </a:r>
          </a:p>
          <a:p>
            <a:r>
              <a:rPr lang="en-US" dirty="0"/>
              <a:t>1 TB of cloud storage – need more let us know</a:t>
            </a:r>
          </a:p>
          <a:p>
            <a:r>
              <a:rPr lang="en-US" dirty="0"/>
              <a:t>Alternative to USB drive</a:t>
            </a:r>
          </a:p>
          <a:p>
            <a:r>
              <a:rPr lang="en-US" dirty="0"/>
              <a:t>Collaboration</a:t>
            </a:r>
          </a:p>
          <a:p>
            <a:r>
              <a:rPr lang="en-US" dirty="0"/>
              <a:t>Box apps available</a:t>
            </a:r>
          </a:p>
          <a:p>
            <a:pPr lvl="1"/>
            <a:r>
              <a:rPr lang="en-US" dirty="0"/>
              <a:t>Box Edit</a:t>
            </a:r>
          </a:p>
          <a:p>
            <a:pPr lvl="1"/>
            <a:r>
              <a:rPr lang="en-US" dirty="0"/>
              <a:t>Box Sync</a:t>
            </a:r>
          </a:p>
          <a:p>
            <a:pPr lvl="1"/>
            <a:r>
              <a:rPr lang="en-US" dirty="0"/>
              <a:t>Box Drive</a:t>
            </a:r>
          </a:p>
          <a:p>
            <a:endParaRPr lang="en-US" dirty="0"/>
          </a:p>
        </p:txBody>
      </p:sp>
      <p:sp>
        <p:nvSpPr>
          <p:cNvPr id="5" name="TextBox 4"/>
          <p:cNvSpPr txBox="1"/>
          <p:nvPr/>
        </p:nvSpPr>
        <p:spPr>
          <a:xfrm>
            <a:off x="529192" y="5794189"/>
            <a:ext cx="4365836" cy="507831"/>
          </a:xfrm>
          <a:prstGeom prst="rect">
            <a:avLst/>
          </a:prstGeom>
          <a:noFill/>
        </p:spPr>
        <p:txBody>
          <a:bodyPr wrap="square" rtlCol="0">
            <a:spAutoFit/>
          </a:bodyPr>
          <a:lstStyle/>
          <a:p>
            <a:r>
              <a:rPr lang="en-US" sz="2700" dirty="0">
                <a:latin typeface="Arial" panose="020B0604020202020204" pitchFamily="34" charset="0"/>
                <a:cs typeface="Arial" panose="020B0604020202020204" pitchFamily="34" charset="0"/>
                <a:hlinkClick r:id="rId2"/>
              </a:rPr>
              <a:t>box.olemiss.edu</a:t>
            </a:r>
            <a:endParaRPr lang="en-US" sz="2700">
              <a:latin typeface="Arial" panose="020B0604020202020204" pitchFamily="34" charset="0"/>
              <a:cs typeface="Arial" panose="020B0604020202020204" pitchFamily="34" charset="0"/>
            </a:endParaRPr>
          </a:p>
        </p:txBody>
      </p:sp>
      <p:pic>
        <p:nvPicPr>
          <p:cNvPr id="7" name="Content Placeholder 4">
            <a:extLst>
              <a:ext uri="{FF2B5EF4-FFF2-40B4-BE49-F238E27FC236}">
                <a16:creationId xmlns:a16="http://schemas.microsoft.com/office/drawing/2014/main" id="{45EBCE4D-0414-8445-A066-7B480140BCB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55250" y="3726231"/>
            <a:ext cx="1933575" cy="2152650"/>
          </a:xfrm>
          <a:prstGeom prst="rect">
            <a:avLst/>
          </a:prstGeom>
          <a:ln w="38100" cap="sq">
            <a:solidFill>
              <a:srgbClr val="AC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80333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F87B1-A1A6-DA46-8B6B-76FDFC35E1A1}"/>
              </a:ext>
            </a:extLst>
          </p:cNvPr>
          <p:cNvSpPr>
            <a:spLocks noGrp="1"/>
          </p:cNvSpPr>
          <p:nvPr>
            <p:ph type="title"/>
          </p:nvPr>
        </p:nvSpPr>
        <p:spPr/>
        <p:txBody>
          <a:bodyPr/>
          <a:lstStyle/>
          <a:p>
            <a:r>
              <a:rPr lang="en-US" dirty="0"/>
              <a:t>UM Gmail</a:t>
            </a:r>
          </a:p>
        </p:txBody>
      </p:sp>
      <p:sp>
        <p:nvSpPr>
          <p:cNvPr id="3" name="Content Placeholder 2">
            <a:extLst>
              <a:ext uri="{FF2B5EF4-FFF2-40B4-BE49-F238E27FC236}">
                <a16:creationId xmlns:a16="http://schemas.microsoft.com/office/drawing/2014/main" id="{14400084-41B5-C44B-B794-180BABF721FA}"/>
              </a:ext>
            </a:extLst>
          </p:cNvPr>
          <p:cNvSpPr>
            <a:spLocks noGrp="1"/>
          </p:cNvSpPr>
          <p:nvPr>
            <p:ph sz="quarter" idx="1"/>
          </p:nvPr>
        </p:nvSpPr>
        <p:spPr/>
        <p:txBody>
          <a:bodyPr>
            <a:normAutofit/>
          </a:bodyPr>
          <a:lstStyle/>
          <a:p>
            <a:r>
              <a:rPr lang="en-US" dirty="0"/>
              <a:t>UM Gmail accounts are available to employees so that they can use Google Apps for Education. </a:t>
            </a:r>
          </a:p>
          <a:p>
            <a:r>
              <a:rPr lang="en-US" dirty="0"/>
              <a:t>Sign up in myOleMiss </a:t>
            </a:r>
          </a:p>
          <a:p>
            <a:r>
              <a:rPr lang="en-US" dirty="0">
                <a:hlinkClick r:id="rId3"/>
              </a:rPr>
              <a:t>go.olemiss.edu</a:t>
            </a:r>
            <a:endParaRPr lang="en-US" dirty="0"/>
          </a:p>
        </p:txBody>
      </p:sp>
      <p:pic>
        <p:nvPicPr>
          <p:cNvPr id="4" name="Picture 3">
            <a:extLst>
              <a:ext uri="{FF2B5EF4-FFF2-40B4-BE49-F238E27FC236}">
                <a16:creationId xmlns:a16="http://schemas.microsoft.com/office/drawing/2014/main" id="{C91F1575-BCBE-4F4D-BBC0-C127ED4DE8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21960" y="3329940"/>
            <a:ext cx="2565400" cy="1981200"/>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37306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for Teresa</a:t>
            </a:r>
          </a:p>
        </p:txBody>
      </p:sp>
      <p:sp>
        <p:nvSpPr>
          <p:cNvPr id="3" name="Content Placeholder 2"/>
          <p:cNvSpPr>
            <a:spLocks noGrp="1"/>
          </p:cNvSpPr>
          <p:nvPr>
            <p:ph sz="quarter" idx="1"/>
          </p:nvPr>
        </p:nvSpPr>
        <p:spPr>
          <a:xfrm>
            <a:off x="301752" y="1886538"/>
            <a:ext cx="8503920" cy="4664040"/>
          </a:xfrm>
        </p:spPr>
        <p:txBody>
          <a:bodyPr/>
          <a:lstStyle/>
          <a:p>
            <a:pPr>
              <a:spcAft>
                <a:spcPts val="600"/>
              </a:spcAft>
            </a:pPr>
            <a:r>
              <a:rPr lang="en-US" dirty="0"/>
              <a:t>Hours </a:t>
            </a:r>
          </a:p>
          <a:p>
            <a:pPr lvl="1">
              <a:spcAft>
                <a:spcPts val="1200"/>
              </a:spcAft>
            </a:pPr>
            <a:r>
              <a:rPr lang="en-US" dirty="0"/>
              <a:t>Monday – Friday </a:t>
            </a:r>
          </a:p>
          <a:p>
            <a:pPr marL="274320" lvl="1" indent="0">
              <a:spcAft>
                <a:spcPts val="1200"/>
              </a:spcAft>
              <a:buNone/>
            </a:pPr>
            <a:r>
              <a:rPr lang="en-US" sz="2300" dirty="0"/>
              <a:t>7:30 AM – 5:00 PM</a:t>
            </a:r>
          </a:p>
          <a:p>
            <a:pPr>
              <a:spcAft>
                <a:spcPts val="600"/>
              </a:spcAft>
            </a:pPr>
            <a:r>
              <a:rPr lang="en-US" dirty="0"/>
              <a:t>Contact Information</a:t>
            </a:r>
          </a:p>
          <a:p>
            <a:pPr lvl="1">
              <a:spcAft>
                <a:spcPts val="600"/>
              </a:spcAft>
            </a:pPr>
            <a:r>
              <a:rPr lang="en-US" dirty="0"/>
              <a:t>Phone – 662-915-5222</a:t>
            </a:r>
          </a:p>
          <a:p>
            <a:pPr lvl="1">
              <a:spcAft>
                <a:spcPts val="600"/>
              </a:spcAft>
            </a:pPr>
            <a:r>
              <a:rPr lang="en-US" dirty="0"/>
              <a:t>Email – </a:t>
            </a:r>
            <a:r>
              <a:rPr lang="en-US" dirty="0">
                <a:hlinkClick r:id="rId2"/>
              </a:rPr>
              <a:t>helpdesk@olemiss.edu</a:t>
            </a:r>
            <a:endParaRPr lang="en-US" dirty="0"/>
          </a:p>
          <a:p>
            <a:pPr lvl="1">
              <a:spcAft>
                <a:spcPts val="600"/>
              </a:spcAft>
            </a:pPr>
            <a:r>
              <a:rPr lang="en-US" dirty="0"/>
              <a:t>olemiss.edu/helpdesk</a:t>
            </a:r>
          </a:p>
          <a:p>
            <a:pPr lvl="1">
              <a:spcAft>
                <a:spcPts val="600"/>
              </a:spcAft>
            </a:pPr>
            <a:endParaRPr lang="en-US" dirty="0"/>
          </a:p>
        </p:txBody>
      </p:sp>
      <p:pic>
        <p:nvPicPr>
          <p:cNvPr id="4" name="Picture 8">
            <a:extLs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25879" y="1886538"/>
            <a:ext cx="3151094" cy="4172483"/>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5005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72" y="2282048"/>
            <a:ext cx="7930241" cy="1824872"/>
          </a:xfrm>
        </p:spPr>
        <p:txBody>
          <a:bodyPr>
            <a:noAutofit/>
          </a:bodyPr>
          <a:lstStyle/>
          <a:p>
            <a:r>
              <a:rPr lang="en-US" sz="3200" dirty="0"/>
              <a:t>Faculty Self-Service</a:t>
            </a:r>
          </a:p>
        </p:txBody>
      </p:sp>
      <p:sp>
        <p:nvSpPr>
          <p:cNvPr id="3" name="Subtitle 2"/>
          <p:cNvSpPr>
            <a:spLocks noGrp="1"/>
          </p:cNvSpPr>
          <p:nvPr>
            <p:ph type="subTitle" idx="1"/>
          </p:nvPr>
        </p:nvSpPr>
        <p:spPr>
          <a:xfrm>
            <a:off x="1405065" y="4735889"/>
            <a:ext cx="6400800" cy="1752600"/>
          </a:xfrm>
        </p:spPr>
        <p:txBody>
          <a:bodyPr/>
          <a:lstStyle/>
          <a:p>
            <a:r>
              <a:rPr lang="en-US" dirty="0"/>
              <a:t>Chris Reichley</a:t>
            </a:r>
          </a:p>
        </p:txBody>
      </p:sp>
    </p:spTree>
    <p:extLst>
      <p:ext uri="{BB962C8B-B14F-4D97-AF65-F5344CB8AC3E}">
        <p14:creationId xmlns:p14="http://schemas.microsoft.com/office/powerpoint/2010/main" val="824571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dirty="0"/>
              <a:t>WebID</a:t>
            </a:r>
          </a:p>
        </p:txBody>
      </p:sp>
      <p:sp>
        <p:nvSpPr>
          <p:cNvPr id="5124" name="Rectangle 3"/>
          <p:cNvSpPr>
            <a:spLocks noGrp="1" noChangeArrowheads="1"/>
          </p:cNvSpPr>
          <p:nvPr>
            <p:ph idx="1"/>
          </p:nvPr>
        </p:nvSpPr>
        <p:spPr>
          <a:xfrm>
            <a:off x="381000" y="1524000"/>
            <a:ext cx="7620000" cy="4800600"/>
          </a:xfrm>
        </p:spPr>
        <p:txBody>
          <a:bodyPr>
            <a:normAutofit fontScale="92500" lnSpcReduction="20000"/>
          </a:bodyPr>
          <a:lstStyle/>
          <a:p>
            <a:pPr>
              <a:spcAft>
                <a:spcPts val="600"/>
              </a:spcAft>
            </a:pPr>
            <a:r>
              <a:rPr lang="en-US" dirty="0"/>
              <a:t>Why?</a:t>
            </a:r>
          </a:p>
          <a:p>
            <a:pPr>
              <a:spcAft>
                <a:spcPts val="600"/>
              </a:spcAft>
            </a:pPr>
            <a:r>
              <a:rPr lang="en-US" dirty="0"/>
              <a:t>What does it give me access to?</a:t>
            </a:r>
          </a:p>
          <a:p>
            <a:pPr lvl="1">
              <a:spcAft>
                <a:spcPts val="600"/>
              </a:spcAft>
            </a:pPr>
            <a:r>
              <a:rPr lang="en-US" dirty="0"/>
              <a:t>myOleMiss</a:t>
            </a:r>
          </a:p>
          <a:p>
            <a:pPr lvl="2">
              <a:spcAft>
                <a:spcPts val="600"/>
              </a:spcAft>
            </a:pPr>
            <a:r>
              <a:rPr lang="en-US" b="1" dirty="0">
                <a:solidFill>
                  <a:srgbClr val="C00000"/>
                </a:solidFill>
                <a:hlinkClick r:id="rId3"/>
              </a:rPr>
              <a:t>my.olemiss.edu</a:t>
            </a:r>
            <a:endParaRPr lang="en-US" b="1" dirty="0">
              <a:solidFill>
                <a:srgbClr val="C00000"/>
              </a:solidFill>
            </a:endParaRPr>
          </a:p>
          <a:p>
            <a:pPr lvl="1">
              <a:spcAft>
                <a:spcPts val="600"/>
              </a:spcAft>
            </a:pPr>
            <a:r>
              <a:rPr lang="en-US" dirty="0"/>
              <a:t>Email</a:t>
            </a:r>
          </a:p>
          <a:p>
            <a:pPr lvl="1">
              <a:spcAft>
                <a:spcPts val="600"/>
              </a:spcAft>
            </a:pPr>
            <a:r>
              <a:rPr lang="en-US" dirty="0"/>
              <a:t>Blackboard</a:t>
            </a:r>
          </a:p>
          <a:p>
            <a:pPr lvl="1">
              <a:spcAft>
                <a:spcPts val="600"/>
              </a:spcAft>
            </a:pPr>
            <a:r>
              <a:rPr lang="en-US" dirty="0"/>
              <a:t>Wireless</a:t>
            </a:r>
          </a:p>
          <a:p>
            <a:pPr lvl="1">
              <a:spcAft>
                <a:spcPts val="600"/>
              </a:spcAft>
            </a:pPr>
            <a:r>
              <a:rPr lang="en-US" dirty="0"/>
              <a:t>Box</a:t>
            </a:r>
          </a:p>
          <a:p>
            <a:pPr lvl="1">
              <a:spcAft>
                <a:spcPts val="600"/>
              </a:spcAft>
            </a:pPr>
            <a:r>
              <a:rPr lang="en-US" dirty="0"/>
              <a:t>Library Services</a:t>
            </a:r>
          </a:p>
          <a:p>
            <a:pPr lvl="1">
              <a:spcAft>
                <a:spcPts val="600"/>
              </a:spcAft>
            </a:pPr>
            <a:r>
              <a:rPr lang="en-US" dirty="0"/>
              <a:t>Other</a:t>
            </a:r>
          </a:p>
          <a:p>
            <a:pPr>
              <a:spcAft>
                <a:spcPts val="600"/>
              </a:spcAft>
            </a:pPr>
            <a:r>
              <a:rPr lang="en-US" dirty="0"/>
              <a:t>Protect your WebID</a:t>
            </a:r>
          </a:p>
          <a:p>
            <a:pPr lvl="1">
              <a:spcAft>
                <a:spcPts val="600"/>
              </a:spcAft>
            </a:pPr>
            <a:r>
              <a:rPr lang="en-US" dirty="0"/>
              <a:t>Be sure to sign out!</a:t>
            </a:r>
          </a:p>
          <a:p>
            <a:pPr lvl="1">
              <a:spcAft>
                <a:spcPts val="600"/>
              </a:spcAft>
            </a:pP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9213" y="2683282"/>
            <a:ext cx="5014736" cy="2518755"/>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8368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Rolls and Grade</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6073" y="2878666"/>
            <a:ext cx="4606236" cy="3345682"/>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pic>
        <p:nvPicPr>
          <p:cNvPr id="7" name="Picture 6" descr="Screenshot showing Class Rolls and Grades is located within the Course Administration portion of myOlemis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103" y="1712163"/>
            <a:ext cx="3653692" cy="3861731"/>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4563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0EC4-EDD4-B945-8A78-A6E2264FD0BF}"/>
              </a:ext>
            </a:extLst>
          </p:cNvPr>
          <p:cNvSpPr>
            <a:spLocks noGrp="1"/>
          </p:cNvSpPr>
          <p:nvPr>
            <p:ph type="title" idx="4294967295"/>
          </p:nvPr>
        </p:nvSpPr>
        <p:spPr/>
        <p:txBody>
          <a:bodyPr/>
          <a:lstStyle/>
          <a:p>
            <a:r>
              <a:rPr lang="en-US" dirty="0"/>
              <a:t>Course Listing for Instructor Uses</a:t>
            </a:r>
          </a:p>
        </p:txBody>
      </p:sp>
      <p:pic>
        <p:nvPicPr>
          <p:cNvPr id="3" name="Picture 2" descr="Screenshot of the Course Listing for Instructor page with an arrow pointing to the &quot;submit final grades&quot; sec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700"/>
            <a:ext cx="9144000" cy="6808763"/>
          </a:xfrm>
          <a:prstGeom prst="rect">
            <a:avLst/>
          </a:prstGeom>
        </p:spPr>
      </p:pic>
      <p:sp>
        <p:nvSpPr>
          <p:cNvPr id="7171" name="Text Box 5">
            <a:extLst>
              <a:ext uri="{C183D7F6-B498-43B3-948B-1728B52AA6E4}">
                <adec:decorative xmlns:adec="http://schemas.microsoft.com/office/drawing/2017/decorative" val="1"/>
              </a:ext>
            </a:extLst>
          </p:cNvPr>
          <p:cNvSpPr txBox="1">
            <a:spLocks noChangeArrowheads="1"/>
          </p:cNvSpPr>
          <p:nvPr/>
        </p:nvSpPr>
        <p:spPr bwMode="auto">
          <a:xfrm>
            <a:off x="6291384" y="4608418"/>
            <a:ext cx="2579077" cy="1569660"/>
          </a:xfrm>
          <a:prstGeom prst="rect">
            <a:avLst/>
          </a:prstGeom>
          <a:solidFill>
            <a:schemeClr val="tx2">
              <a:lumMod val="20000"/>
              <a:lumOff val="80000"/>
            </a:schemeClr>
          </a:solidFill>
          <a:ln w="9525" algn="ctr">
            <a:solidFill>
              <a:schemeClr val="tx1"/>
            </a:solidFill>
            <a:miter lim="800000"/>
            <a:headEnd/>
            <a:tailEnd/>
          </a:ln>
        </p:spPr>
        <p:txBody>
          <a:bodyPr wrap="square">
            <a:spAutoFit/>
          </a:bodyPr>
          <a:lstStyle/>
          <a:p>
            <a:pPr>
              <a:spcBef>
                <a:spcPct val="20000"/>
              </a:spcBef>
              <a:buClr>
                <a:srgbClr val="CC0000"/>
              </a:buClr>
              <a:buFont typeface="Wingdings" pitchFamily="2" charset="2"/>
              <a:buNone/>
            </a:pPr>
            <a:r>
              <a:rPr lang="en-US" sz="1600" b="0" dirty="0"/>
              <a:t>Submit/Upload Midterm Grades, Submit/Upload Final Grades, Submit Attendance Verification links will appear when the time is right.</a:t>
            </a:r>
          </a:p>
        </p:txBody>
      </p:sp>
      <p:cxnSp>
        <p:nvCxnSpPr>
          <p:cNvPr id="7172" name="Straight Arrow Connector 5">
            <a:extLst>
              <a:ext uri="{C183D7F6-B498-43B3-948B-1728B52AA6E4}">
                <adec:decorative xmlns:adec="http://schemas.microsoft.com/office/drawing/2017/decorative" val="1"/>
              </a:ext>
            </a:extLst>
          </p:cNvPr>
          <p:cNvCxnSpPr>
            <a:cxnSpLocks noChangeShapeType="1"/>
          </p:cNvCxnSpPr>
          <p:nvPr/>
        </p:nvCxnSpPr>
        <p:spPr bwMode="auto">
          <a:xfrm rot="10800000" flipV="1">
            <a:off x="3581400" y="4572000"/>
            <a:ext cx="990600" cy="457200"/>
          </a:xfrm>
          <a:prstGeom prst="straightConnector1">
            <a:avLst/>
          </a:prstGeom>
          <a:noFill/>
          <a:ln w="9525" algn="ctr">
            <a:noFill/>
            <a:round/>
            <a:headEnd/>
            <a:tailEnd type="arrow" w="med" len="med"/>
          </a:ln>
        </p:spPr>
      </p:cxnSp>
      <p:cxnSp>
        <p:nvCxnSpPr>
          <p:cNvPr id="7173" name="Straight Arrow Connector 7">
            <a:extLst>
              <a:ext uri="{C183D7F6-B498-43B3-948B-1728B52AA6E4}">
                <adec:decorative xmlns:adec="http://schemas.microsoft.com/office/drawing/2017/decorative" val="1"/>
              </a:ext>
            </a:extLst>
          </p:cNvPr>
          <p:cNvCxnSpPr>
            <a:cxnSpLocks noChangeShapeType="1"/>
          </p:cNvCxnSpPr>
          <p:nvPr/>
        </p:nvCxnSpPr>
        <p:spPr bwMode="auto">
          <a:xfrm flipH="1" flipV="1">
            <a:off x="5597770" y="5262359"/>
            <a:ext cx="615461" cy="110718"/>
          </a:xfrm>
          <a:prstGeom prst="straightConnector1">
            <a:avLst/>
          </a:prstGeom>
          <a:noFill/>
          <a:ln w="38100" algn="ctr">
            <a:solidFill>
              <a:srgbClr val="C00000"/>
            </a:solidFill>
            <a:round/>
            <a:headEnd/>
            <a:tailEnd type="arrow" w="med" len="med"/>
          </a:ln>
        </p:spPr>
      </p:cxnSp>
    </p:spTree>
    <p:extLst>
      <p:ext uri="{BB962C8B-B14F-4D97-AF65-F5344CB8AC3E}">
        <p14:creationId xmlns:p14="http://schemas.microsoft.com/office/powerpoint/2010/main" val="4097368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Attendance Verification</a:t>
            </a:r>
          </a:p>
        </p:txBody>
      </p:sp>
      <p:sp>
        <p:nvSpPr>
          <p:cNvPr id="4" name="Content Placeholder 3"/>
          <p:cNvSpPr>
            <a:spLocks noGrp="1"/>
          </p:cNvSpPr>
          <p:nvPr>
            <p:ph sz="quarter" idx="1"/>
          </p:nvPr>
        </p:nvSpPr>
        <p:spPr>
          <a:xfrm>
            <a:off x="301752" y="1926336"/>
            <a:ext cx="8503920" cy="4564126"/>
          </a:xfrm>
        </p:spPr>
        <p:txBody>
          <a:bodyPr/>
          <a:lstStyle/>
          <a:p>
            <a:pPr>
              <a:spcAft>
                <a:spcPts val="800"/>
              </a:spcAft>
            </a:pPr>
            <a:r>
              <a:rPr lang="en-US" dirty="0"/>
              <a:t>New process to identify and act on students who register for classes but never attend or participate</a:t>
            </a:r>
          </a:p>
          <a:p>
            <a:pPr>
              <a:spcAft>
                <a:spcPts val="800"/>
              </a:spcAft>
            </a:pPr>
            <a:r>
              <a:rPr lang="en-US" dirty="0"/>
              <a:t>Important Websites</a:t>
            </a:r>
          </a:p>
          <a:p>
            <a:pPr lvl="1">
              <a:spcAft>
                <a:spcPts val="800"/>
              </a:spcAft>
            </a:pPr>
            <a:r>
              <a:rPr lang="en-US" dirty="0">
                <a:hlinkClick r:id="rId2"/>
              </a:rPr>
              <a:t>olemiss.edu</a:t>
            </a:r>
            <a:r>
              <a:rPr lang="en-US">
                <a:hlinkClick r:id="rId2"/>
              </a:rPr>
              <a:t>/</a:t>
            </a:r>
            <a:r>
              <a:rPr lang="en-US" err="1">
                <a:hlinkClick r:id="rId2"/>
              </a:rPr>
              <a:t>gotoclass</a:t>
            </a:r>
            <a:endParaRPr lang="en-US"/>
          </a:p>
          <a:p>
            <a:pPr lvl="1">
              <a:spcAft>
                <a:spcPts val="800"/>
              </a:spcAft>
            </a:pPr>
            <a:r>
              <a:rPr lang="en-US" dirty="0">
                <a:hlinkClick r:id="rId3"/>
              </a:rPr>
              <a:t>common.olemiss.edu</a:t>
            </a:r>
            <a:r>
              <a:rPr lang="en-US">
                <a:hlinkClick r:id="rId3"/>
              </a:rPr>
              <a:t>/docs/</a:t>
            </a:r>
            <a:r>
              <a:rPr lang="en-US" err="1">
                <a:hlinkClick r:id="rId3"/>
              </a:rPr>
              <a:t>attendance.html</a:t>
            </a:r>
            <a:endParaRPr lang="en-US"/>
          </a:p>
          <a:p>
            <a:pPr>
              <a:spcAft>
                <a:spcPts val="800"/>
              </a:spcAft>
            </a:pPr>
            <a:r>
              <a:rPr lang="en-US" dirty="0"/>
              <a:t>AV reports must be submitted for all classes. </a:t>
            </a:r>
          </a:p>
        </p:txBody>
      </p:sp>
    </p:spTree>
    <p:extLst>
      <p:ext uri="{BB962C8B-B14F-4D97-AF65-F5344CB8AC3E}">
        <p14:creationId xmlns:p14="http://schemas.microsoft.com/office/powerpoint/2010/main" val="2468692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E5BC-3CCD-44BA-82B3-7FC66C207256}"/>
              </a:ext>
            </a:extLst>
          </p:cNvPr>
          <p:cNvSpPr>
            <a:spLocks noGrp="1"/>
          </p:cNvSpPr>
          <p:nvPr>
            <p:ph type="title"/>
          </p:nvPr>
        </p:nvSpPr>
        <p:spPr/>
        <p:txBody>
          <a:bodyPr/>
          <a:lstStyle/>
          <a:p>
            <a:r>
              <a:rPr lang="en-US" dirty="0"/>
              <a:t>IT Security</a:t>
            </a:r>
          </a:p>
        </p:txBody>
      </p:sp>
      <p:sp>
        <p:nvSpPr>
          <p:cNvPr id="3" name="Content Placeholder 2">
            <a:extLst>
              <a:ext uri="{FF2B5EF4-FFF2-40B4-BE49-F238E27FC236}">
                <a16:creationId xmlns:a16="http://schemas.microsoft.com/office/drawing/2014/main" id="{A016C721-B46E-47D4-BB5D-BDCE27619224}"/>
              </a:ext>
            </a:extLst>
          </p:cNvPr>
          <p:cNvSpPr>
            <a:spLocks noGrp="1"/>
          </p:cNvSpPr>
          <p:nvPr>
            <p:ph sz="quarter" idx="1"/>
          </p:nvPr>
        </p:nvSpPr>
        <p:spPr>
          <a:xfrm>
            <a:off x="301752" y="1995054"/>
            <a:ext cx="8503920" cy="4495407"/>
          </a:xfrm>
        </p:spPr>
        <p:txBody>
          <a:bodyPr/>
          <a:lstStyle/>
          <a:p>
            <a:r>
              <a:rPr lang="en-US" dirty="0"/>
              <a:t>Breaches result in real cost to the organization </a:t>
            </a:r>
          </a:p>
          <a:p>
            <a:pPr lvl="1"/>
            <a:r>
              <a:rPr lang="en-US" dirty="0"/>
              <a:t>Cost - ~$100-$148/compromised record</a:t>
            </a:r>
          </a:p>
          <a:p>
            <a:r>
              <a:rPr lang="en-US" dirty="0"/>
              <a:t>You’re more likely to experience a data breach of at least 10,000 records (27.9%) than you are to catch the flu (5–20%, according to WebMD)</a:t>
            </a:r>
          </a:p>
          <a:p>
            <a:r>
              <a:rPr lang="en-US" dirty="0"/>
              <a:t>Email: The No. 1 threat vector used for malware, phishing attacks and ransomware</a:t>
            </a:r>
          </a:p>
          <a:p>
            <a:endParaRPr lang="en-US" dirty="0"/>
          </a:p>
        </p:txBody>
      </p:sp>
    </p:spTree>
    <p:extLst>
      <p:ext uri="{BB962C8B-B14F-4D97-AF65-F5344CB8AC3E}">
        <p14:creationId xmlns:p14="http://schemas.microsoft.com/office/powerpoint/2010/main" val="1400465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F753-2192-734F-B8F9-5F4CDE5558E2}"/>
              </a:ext>
            </a:extLst>
          </p:cNvPr>
          <p:cNvSpPr>
            <a:spLocks noGrp="1"/>
          </p:cNvSpPr>
          <p:nvPr>
            <p:ph type="title"/>
          </p:nvPr>
        </p:nvSpPr>
        <p:spPr>
          <a:xfrm>
            <a:off x="293511" y="2635960"/>
            <a:ext cx="8850489" cy="758952"/>
          </a:xfrm>
        </p:spPr>
        <p:txBody>
          <a:bodyPr/>
          <a:lstStyle/>
          <a:p>
            <a:r>
              <a:rPr lang="en-US" dirty="0"/>
              <a:t>Submitting Attendance</a:t>
            </a:r>
            <a:r>
              <a:rPr lang="en-US" baseline="0" dirty="0"/>
              <a:t> Verification</a:t>
            </a:r>
            <a:endParaRPr lang="en-US" dirty="0"/>
          </a:p>
        </p:txBody>
      </p:sp>
      <p:pic>
        <p:nvPicPr>
          <p:cNvPr id="4" name="Picture 3" descr="Screen shot of attendence verification submission window."/>
          <p:cNvPicPr>
            <a:picLocks noChangeAspect="1"/>
          </p:cNvPicPr>
          <p:nvPr/>
        </p:nvPicPr>
        <p:blipFill>
          <a:blip r:embed="rId3"/>
          <a:stretch>
            <a:fillRect/>
          </a:stretch>
        </p:blipFill>
        <p:spPr>
          <a:xfrm>
            <a:off x="326325" y="1909640"/>
            <a:ext cx="8465510" cy="3188905"/>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
        <p:nvSpPr>
          <p:cNvPr id="5" name="TextBox 4">
            <a:extLst>
              <a:ext uri="{C183D7F6-B498-43B3-948B-1728B52AA6E4}">
                <adec:decorative xmlns:adec="http://schemas.microsoft.com/office/drawing/2017/decorative" val="1"/>
              </a:ext>
            </a:extLst>
          </p:cNvPr>
          <p:cNvSpPr txBox="1"/>
          <p:nvPr/>
        </p:nvSpPr>
        <p:spPr>
          <a:xfrm>
            <a:off x="5501640" y="3110724"/>
            <a:ext cx="3232052" cy="2585323"/>
          </a:xfrm>
          <a:prstGeom prst="rect">
            <a:avLst/>
          </a:prstGeom>
          <a:solidFill>
            <a:schemeClr val="tx2">
              <a:lumMod val="20000"/>
              <a:lumOff val="80000"/>
            </a:schemeClr>
          </a:solidFill>
          <a:ln w="12700">
            <a:solidFill>
              <a:schemeClr val="tx1"/>
            </a:solidFill>
          </a:ln>
        </p:spPr>
        <p:txBody>
          <a:bodyPr wrap="square" rtlCol="0">
            <a:spAutoFit/>
          </a:bodyPr>
          <a:lstStyle/>
          <a:p>
            <a:r>
              <a:rPr lang="en-US" dirty="0"/>
              <a:t>Link will appear in “Class Rolls and Grades” when the submission window is open. This link is also available from “Attendance” in the drop-down through out the term. If the window has closed, the submit buttons will be disabled. </a:t>
            </a:r>
          </a:p>
        </p:txBody>
      </p:sp>
      <p:sp>
        <p:nvSpPr>
          <p:cNvPr id="7" name="Oval 6">
            <a:extLst>
              <a:ext uri="{C183D7F6-B498-43B3-948B-1728B52AA6E4}">
                <adec:decorative xmlns:adec="http://schemas.microsoft.com/office/drawing/2017/decorative" val="1"/>
              </a:ext>
            </a:extLst>
          </p:cNvPr>
          <p:cNvSpPr/>
          <p:nvPr/>
        </p:nvSpPr>
        <p:spPr>
          <a:xfrm>
            <a:off x="742463" y="3015436"/>
            <a:ext cx="3074050" cy="384256"/>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925155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6705FA-2D3D-0F43-B244-B6D028806593}"/>
              </a:ext>
            </a:extLst>
          </p:cNvPr>
          <p:cNvSpPr>
            <a:spLocks noGrp="1"/>
          </p:cNvSpPr>
          <p:nvPr>
            <p:ph type="title" idx="4294967295"/>
          </p:nvPr>
        </p:nvSpPr>
        <p:spPr>
          <a:xfrm>
            <a:off x="-169333" y="631481"/>
            <a:ext cx="9144000" cy="758952"/>
          </a:xfrm>
        </p:spPr>
        <p:txBody>
          <a:bodyPr/>
          <a:lstStyle/>
          <a:p>
            <a:r>
              <a:rPr lang="en-US" dirty="0"/>
              <a:t>Populated attendance Verification</a:t>
            </a:r>
          </a:p>
        </p:txBody>
      </p:sp>
      <p:grpSp>
        <p:nvGrpSpPr>
          <p:cNvPr id="3" name="Group 2" descr="Screenshot of populated Attendance Verificiaton">
            <a:extLst>
              <a:ext uri="{FF2B5EF4-FFF2-40B4-BE49-F238E27FC236}">
                <a16:creationId xmlns:a16="http://schemas.microsoft.com/office/drawing/2014/main" id="{5B708E3D-F919-0444-89D2-F6590097D313}"/>
              </a:ext>
            </a:extLst>
          </p:cNvPr>
          <p:cNvGrpSpPr/>
          <p:nvPr/>
        </p:nvGrpSpPr>
        <p:grpSpPr>
          <a:xfrm>
            <a:off x="169333" y="0"/>
            <a:ext cx="6706468" cy="11085616"/>
            <a:chOff x="105032" y="100751"/>
            <a:chExt cx="6706468" cy="11085616"/>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32" y="100751"/>
              <a:ext cx="6706468" cy="6670871"/>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899" y="2491587"/>
              <a:ext cx="6696601" cy="8694780"/>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grpSp>
      <p:sp>
        <p:nvSpPr>
          <p:cNvPr id="6" name="TextBox 5"/>
          <p:cNvSpPr txBox="1"/>
          <p:nvPr/>
        </p:nvSpPr>
        <p:spPr>
          <a:xfrm>
            <a:off x="6703079" y="390029"/>
            <a:ext cx="2271588" cy="3693319"/>
          </a:xfrm>
          <a:prstGeom prst="rect">
            <a:avLst/>
          </a:prstGeom>
          <a:solidFill>
            <a:schemeClr val="tx2">
              <a:lumMod val="20000"/>
              <a:lumOff val="80000"/>
            </a:schemeClr>
          </a:solidFill>
          <a:ln w="12700">
            <a:solidFill>
              <a:schemeClr val="tx1"/>
            </a:solidFill>
          </a:ln>
        </p:spPr>
        <p:txBody>
          <a:bodyPr wrap="square" rtlCol="0">
            <a:spAutoFit/>
          </a:bodyPr>
          <a:lstStyle/>
          <a:p>
            <a:r>
              <a:rPr lang="en-US" dirty="0"/>
              <a:t>Note that we need to know “as of this date,” not “on this date.”  Also, the on-screen instructions are slightly different for alternate format classes.  In these cases, we need to know whether the student has “actively participated in a meaningful way.” </a:t>
            </a:r>
          </a:p>
        </p:txBody>
      </p:sp>
      <p:sp>
        <p:nvSpPr>
          <p:cNvPr id="7" name="TextBox 6"/>
          <p:cNvSpPr txBox="1"/>
          <p:nvPr/>
        </p:nvSpPr>
        <p:spPr>
          <a:xfrm>
            <a:off x="6703079" y="4708741"/>
            <a:ext cx="2224882" cy="1200329"/>
          </a:xfrm>
          <a:prstGeom prst="rect">
            <a:avLst/>
          </a:prstGeom>
          <a:solidFill>
            <a:schemeClr val="tx2">
              <a:lumMod val="20000"/>
              <a:lumOff val="80000"/>
            </a:schemeClr>
          </a:solidFill>
          <a:ln w="12700">
            <a:solidFill>
              <a:schemeClr val="tx1"/>
            </a:solidFill>
          </a:ln>
        </p:spPr>
        <p:txBody>
          <a:bodyPr wrap="square" rtlCol="0">
            <a:spAutoFit/>
          </a:bodyPr>
          <a:lstStyle/>
          <a:p>
            <a:r>
              <a:rPr lang="en-US" dirty="0"/>
              <a:t>If instructor is in a  scanner-enabled classroom, interface will indicate this.</a:t>
            </a:r>
          </a:p>
        </p:txBody>
      </p:sp>
    </p:spTree>
    <p:extLst>
      <p:ext uri="{BB962C8B-B14F-4D97-AF65-F5344CB8AC3E}">
        <p14:creationId xmlns:p14="http://schemas.microsoft.com/office/powerpoint/2010/main" val="41118155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70BF-C5BC-444B-BC91-25FCC3B59686}"/>
              </a:ext>
            </a:extLst>
          </p:cNvPr>
          <p:cNvSpPr>
            <a:spLocks noGrp="1"/>
          </p:cNvSpPr>
          <p:nvPr>
            <p:ph type="title" idx="4294967295"/>
          </p:nvPr>
        </p:nvSpPr>
        <p:spPr>
          <a:xfrm rot="5400000">
            <a:off x="-1979271" y="3049524"/>
            <a:ext cx="9144000" cy="758952"/>
          </a:xfrm>
        </p:spPr>
        <p:txBody>
          <a:bodyPr/>
          <a:lstStyle/>
          <a:p>
            <a:r>
              <a:rPr lang="en-US" dirty="0"/>
              <a:t>Submitting</a:t>
            </a:r>
            <a:r>
              <a:rPr lang="en-US" baseline="0" dirty="0"/>
              <a:t> Final Grades</a:t>
            </a:r>
            <a:endParaRPr lang="en-US" dirty="0"/>
          </a:p>
        </p:txBody>
      </p:sp>
      <p:pic>
        <p:nvPicPr>
          <p:cNvPr id="4" name="Picture 3">
            <a:extLst>
              <a:ext uri="{FF2B5EF4-FFF2-40B4-BE49-F238E27FC236}">
                <a16:creationId xmlns:a16="http://schemas.microsoft.com/office/drawing/2014/main" id="{EDDDD013-3C13-214A-9BCA-F27557D4D91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349" y="274320"/>
            <a:ext cx="5394012" cy="6309360"/>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
        <p:nvSpPr>
          <p:cNvPr id="11" name="Text Box 5">
            <a:extLst>
              <a:ext uri="{C183D7F6-B498-43B3-948B-1728B52AA6E4}">
                <adec:decorative xmlns:adec="http://schemas.microsoft.com/office/drawing/2017/decorative" val="1"/>
              </a:ext>
            </a:extLst>
          </p:cNvPr>
          <p:cNvSpPr txBox="1">
            <a:spLocks noChangeArrowheads="1"/>
          </p:cNvSpPr>
          <p:nvPr/>
        </p:nvSpPr>
        <p:spPr bwMode="auto">
          <a:xfrm>
            <a:off x="5625834" y="674348"/>
            <a:ext cx="2804364" cy="584776"/>
          </a:xfrm>
          <a:prstGeom prst="rect">
            <a:avLst/>
          </a:prstGeom>
          <a:solidFill>
            <a:schemeClr val="tx2">
              <a:lumMod val="20000"/>
              <a:lumOff val="80000"/>
            </a:schemeClr>
          </a:solidFill>
          <a:ln w="9525" algn="ctr">
            <a:solidFill>
              <a:schemeClr val="tx1"/>
            </a:solidFill>
            <a:miter lim="800000"/>
            <a:headEnd/>
            <a:tailEnd/>
          </a:ln>
        </p:spPr>
        <p:txBody>
          <a:bodyPr wrap="square">
            <a:spAutoFit/>
          </a:bodyPr>
          <a:lstStyle/>
          <a:p>
            <a:pPr>
              <a:spcBef>
                <a:spcPct val="20000"/>
              </a:spcBef>
              <a:buClr>
                <a:srgbClr val="CC0000"/>
              </a:buClr>
              <a:buFont typeface="Wingdings" pitchFamily="2" charset="2"/>
              <a:buNone/>
            </a:pPr>
            <a:r>
              <a:rPr lang="en-US" sz="1600" b="0" dirty="0"/>
              <a:t>Screen shot generated from test system.  Data is not real.</a:t>
            </a:r>
          </a:p>
        </p:txBody>
      </p:sp>
    </p:spTree>
    <p:extLst>
      <p:ext uri="{BB962C8B-B14F-4D97-AF65-F5344CB8AC3E}">
        <p14:creationId xmlns:p14="http://schemas.microsoft.com/office/powerpoint/2010/main" val="2277017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dirty="0"/>
              <a:t>More on Grading</a:t>
            </a:r>
          </a:p>
        </p:txBody>
      </p:sp>
      <p:sp>
        <p:nvSpPr>
          <p:cNvPr id="8196" name="Rectangle 3"/>
          <p:cNvSpPr>
            <a:spLocks noGrp="1" noChangeArrowheads="1"/>
          </p:cNvSpPr>
          <p:nvPr>
            <p:ph sz="quarter" idx="10"/>
          </p:nvPr>
        </p:nvSpPr>
        <p:spPr/>
        <p:txBody>
          <a:bodyPr>
            <a:normAutofit/>
          </a:bodyPr>
          <a:lstStyle/>
          <a:p>
            <a:r>
              <a:rPr lang="en-US" dirty="0"/>
              <a:t>Online submission of grades</a:t>
            </a:r>
          </a:p>
          <a:p>
            <a:pPr lvl="1"/>
            <a:r>
              <a:rPr lang="en-US" dirty="0"/>
              <a:t>Enter via Web Form</a:t>
            </a:r>
          </a:p>
          <a:p>
            <a:pPr lvl="1"/>
            <a:r>
              <a:rPr lang="en-US" dirty="0"/>
              <a:t>Upload via Excel</a:t>
            </a:r>
          </a:p>
          <a:p>
            <a:r>
              <a:rPr lang="en-US" dirty="0"/>
              <a:t>Support for I (incomplete) grades</a:t>
            </a:r>
          </a:p>
          <a:p>
            <a:r>
              <a:rPr lang="en-US" dirty="0"/>
              <a:t>Email confirmation</a:t>
            </a:r>
          </a:p>
          <a:p>
            <a:r>
              <a:rPr lang="en-US" dirty="0"/>
              <a:t>Audit trails</a:t>
            </a:r>
          </a:p>
          <a:p>
            <a:r>
              <a:rPr lang="en-US" dirty="0"/>
              <a:t>Deadlines are enforced by the system</a:t>
            </a:r>
          </a:p>
          <a:p>
            <a:endParaRPr lang="en-US" dirty="0"/>
          </a:p>
          <a:p>
            <a:endParaRPr lang="en-US" dirty="0"/>
          </a:p>
        </p:txBody>
      </p:sp>
      <p:sp>
        <p:nvSpPr>
          <p:cNvPr id="3" name="Content Placeholder 2"/>
          <p:cNvSpPr>
            <a:spLocks noGrp="1"/>
          </p:cNvSpPr>
          <p:nvPr>
            <p:ph sz="quarter" idx="11"/>
          </p:nvPr>
        </p:nvSpPr>
        <p:spPr/>
        <p:txBody>
          <a:bodyPr/>
          <a:lstStyle/>
          <a:p>
            <a:r>
              <a:rPr lang="en-US" dirty="0"/>
              <a:t>Plus / minus grading</a:t>
            </a:r>
          </a:p>
          <a:p>
            <a:r>
              <a:rPr lang="en-US" dirty="0"/>
              <a:t>Online grade changes</a:t>
            </a:r>
          </a:p>
          <a:p>
            <a:pPr lvl="1"/>
            <a:r>
              <a:rPr lang="en-US" dirty="0"/>
              <a:t>Go to View / Change Final Grades</a:t>
            </a:r>
          </a:p>
          <a:p>
            <a:pPr lvl="1"/>
            <a:r>
              <a:rPr lang="en-US" dirty="0"/>
              <a:t>Click on pencil icon</a:t>
            </a:r>
          </a:p>
          <a:p>
            <a:pPr lvl="1"/>
            <a:r>
              <a:rPr lang="en-US" dirty="0"/>
              <a:t>Grade change form will pop up</a:t>
            </a:r>
          </a:p>
          <a:p>
            <a:endParaRPr lang="en-US" dirty="0"/>
          </a:p>
        </p:txBody>
      </p:sp>
    </p:spTree>
    <p:extLst>
      <p:ext uri="{BB962C8B-B14F-4D97-AF65-F5344CB8AC3E}">
        <p14:creationId xmlns:p14="http://schemas.microsoft.com/office/powerpoint/2010/main" val="883126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6662D4-0B07-8C4B-883E-394500B43AE0}"/>
              </a:ext>
            </a:extLst>
          </p:cNvPr>
          <p:cNvSpPr>
            <a:spLocks noGrp="1"/>
          </p:cNvSpPr>
          <p:nvPr>
            <p:ph type="title" idx="4294967295"/>
          </p:nvPr>
        </p:nvSpPr>
        <p:spPr/>
        <p:txBody>
          <a:bodyPr/>
          <a:lstStyle/>
          <a:p>
            <a:r>
              <a:rPr lang="en-US" dirty="0"/>
              <a:t>Adding Reasons for Absences</a:t>
            </a:r>
          </a:p>
        </p:txBody>
      </p:sp>
      <p:pic>
        <p:nvPicPr>
          <p:cNvPr id="2" name="Picture 1" descr="View Class Roll window with an arrow pointing to a drop down box for entering a student's reason for being absent from clas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100" y="6513"/>
            <a:ext cx="8550338" cy="6858000"/>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
        <p:nvSpPr>
          <p:cNvPr id="11" name="Text Box 5">
            <a:extLst>
              <a:ext uri="{C183D7F6-B498-43B3-948B-1728B52AA6E4}">
                <adec:decorative xmlns:adec="http://schemas.microsoft.com/office/drawing/2017/decorative" val="1"/>
              </a:ext>
            </a:extLst>
          </p:cNvPr>
          <p:cNvSpPr txBox="1">
            <a:spLocks noChangeArrowheads="1"/>
          </p:cNvSpPr>
          <p:nvPr/>
        </p:nvSpPr>
        <p:spPr bwMode="auto">
          <a:xfrm>
            <a:off x="5431988" y="401673"/>
            <a:ext cx="3133153" cy="1323439"/>
          </a:xfrm>
          <a:prstGeom prst="rect">
            <a:avLst/>
          </a:prstGeom>
          <a:solidFill>
            <a:schemeClr val="tx2">
              <a:lumMod val="20000"/>
              <a:lumOff val="80000"/>
            </a:schemeClr>
          </a:solidFill>
          <a:ln w="9525" algn="ctr">
            <a:solidFill>
              <a:schemeClr val="tx1"/>
            </a:solidFill>
            <a:miter lim="800000"/>
            <a:headEnd/>
            <a:tailEnd/>
          </a:ln>
        </p:spPr>
        <p:txBody>
          <a:bodyPr wrap="square">
            <a:spAutoFit/>
          </a:bodyPr>
          <a:lstStyle/>
          <a:p>
            <a:pPr>
              <a:spcBef>
                <a:spcPct val="20000"/>
              </a:spcBef>
              <a:buClr>
                <a:srgbClr val="CC0000"/>
              </a:buClr>
              <a:buFont typeface="Wingdings" pitchFamily="2" charset="2"/>
              <a:buNone/>
            </a:pPr>
            <a:r>
              <a:rPr lang="en-US" sz="1600" b="0" dirty="0"/>
              <a:t>Instructor alerts let you express concerns about academic performance.  This notification will be available to advisors.  Applicable to pilot group only.</a:t>
            </a:r>
          </a:p>
        </p:txBody>
      </p:sp>
      <p:cxnSp>
        <p:nvCxnSpPr>
          <p:cNvPr id="12" name="Straight Arrow Connector 7">
            <a:extLst>
              <a:ext uri="{C183D7F6-B498-43B3-948B-1728B52AA6E4}">
                <adec:decorative xmlns:adec="http://schemas.microsoft.com/office/drawing/2017/decorative" val="1"/>
              </a:ext>
            </a:extLst>
          </p:cNvPr>
          <p:cNvCxnSpPr>
            <a:cxnSpLocks noChangeShapeType="1"/>
          </p:cNvCxnSpPr>
          <p:nvPr/>
        </p:nvCxnSpPr>
        <p:spPr bwMode="auto">
          <a:xfrm flipH="1">
            <a:off x="8030249" y="1909546"/>
            <a:ext cx="302976" cy="2939177"/>
          </a:xfrm>
          <a:prstGeom prst="straightConnector1">
            <a:avLst/>
          </a:prstGeom>
          <a:noFill/>
          <a:ln w="38100" algn="ctr">
            <a:solidFill>
              <a:srgbClr val="C00000"/>
            </a:solidFill>
            <a:round/>
            <a:headEnd/>
            <a:tailEnd type="arrow" w="med" len="med"/>
          </a:ln>
        </p:spPr>
      </p:cxnSp>
      <p:pic>
        <p:nvPicPr>
          <p:cNvPr id="16" name="Picture 15">
            <a:extLst>
              <a:ext uri="{C183D7F6-B498-43B3-948B-1728B52AA6E4}">
                <adec:decorative xmlns:adec="http://schemas.microsoft.com/office/drawing/2017/decorative" val="1"/>
              </a:ext>
            </a:extLst>
          </p:cNvPr>
          <p:cNvPicPr>
            <a:picLocks noChangeAspect="1"/>
          </p:cNvPicPr>
          <p:nvPr/>
        </p:nvPicPr>
        <p:blipFill>
          <a:blip r:embed="rId4" cstate="email">
            <a:alphaModFix/>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606710" y="2256871"/>
            <a:ext cx="2062980" cy="771590"/>
          </a:xfrm>
          <a:prstGeom prst="rect">
            <a:avLst/>
          </a:prstGeom>
          <a:effectLst>
            <a:softEdge rad="63500"/>
          </a:effectLst>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5" cstate="email">
            <a:alphaModFix/>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633428" y="3510411"/>
            <a:ext cx="2062980" cy="725769"/>
          </a:xfrm>
          <a:prstGeom prst="rect">
            <a:avLst/>
          </a:prstGeom>
          <a:effectLst>
            <a:softEdge rad="63500"/>
          </a:effectLst>
        </p:spPr>
      </p:pic>
      <p:pic>
        <p:nvPicPr>
          <p:cNvPr id="13" name="Picture 12">
            <a:extLst>
              <a:ext uri="{C183D7F6-B498-43B3-948B-1728B52AA6E4}">
                <adec:decorative xmlns:adec="http://schemas.microsoft.com/office/drawing/2017/decorative" val="1"/>
              </a:ext>
            </a:extLst>
          </p:cNvPr>
          <p:cNvPicPr>
            <a:picLocks noChangeAspect="1"/>
          </p:cNvPicPr>
          <p:nvPr/>
        </p:nvPicPr>
        <p:blipFill>
          <a:blip r:embed="rId6" cstate="email">
            <a:alphaModFix/>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633428" y="5074824"/>
            <a:ext cx="2062980" cy="676935"/>
          </a:xfrm>
          <a:prstGeom prst="rect">
            <a:avLst/>
          </a:prstGeom>
          <a:effectLst>
            <a:softEdge rad="63500"/>
          </a:effectLst>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7" cstate="email">
            <a:alphaModFix/>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606710" y="6667353"/>
            <a:ext cx="2062980" cy="301363"/>
          </a:xfrm>
          <a:prstGeom prst="rect">
            <a:avLst/>
          </a:prstGeom>
          <a:effectLst>
            <a:softEdge rad="63500"/>
          </a:effectLst>
        </p:spPr>
      </p:pic>
    </p:spTree>
    <p:extLst>
      <p:ext uri="{BB962C8B-B14F-4D97-AF65-F5344CB8AC3E}">
        <p14:creationId xmlns:p14="http://schemas.microsoft.com/office/powerpoint/2010/main" val="2924886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C3AA-7CD3-0847-B265-D228B7B22BD3}"/>
              </a:ext>
            </a:extLst>
          </p:cNvPr>
          <p:cNvSpPr>
            <a:spLocks noGrp="1"/>
          </p:cNvSpPr>
          <p:nvPr>
            <p:ph type="title" idx="4294967295"/>
          </p:nvPr>
        </p:nvSpPr>
        <p:spPr/>
        <p:txBody>
          <a:bodyPr/>
          <a:lstStyle/>
          <a:p>
            <a:r>
              <a:rPr lang="en-US" dirty="0"/>
              <a:t>Freshman Attendance Based</a:t>
            </a:r>
            <a:r>
              <a:rPr lang="en-US" baseline="0" dirty="0"/>
              <a:t> Initiative</a:t>
            </a:r>
            <a:endParaRPr lang="en-US" dirty="0"/>
          </a:p>
        </p:txBody>
      </p:sp>
      <p:sp>
        <p:nvSpPr>
          <p:cNvPr id="5" name="Text Box 5">
            <a:extLst>
              <a:ext uri="{C183D7F6-B498-43B3-948B-1728B52AA6E4}">
                <adec:decorative xmlns:adec="http://schemas.microsoft.com/office/drawing/2017/decorative" val="1"/>
              </a:ext>
            </a:extLst>
          </p:cNvPr>
          <p:cNvSpPr txBox="1">
            <a:spLocks noChangeArrowheads="1"/>
          </p:cNvSpPr>
          <p:nvPr/>
        </p:nvSpPr>
        <p:spPr bwMode="auto">
          <a:xfrm>
            <a:off x="186246" y="236418"/>
            <a:ext cx="8771508" cy="1077218"/>
          </a:xfrm>
          <a:prstGeom prst="rect">
            <a:avLst/>
          </a:prstGeom>
          <a:solidFill>
            <a:srgbClr val="99CCFF"/>
          </a:solidFill>
          <a:ln w="9525" algn="ctr">
            <a:solidFill>
              <a:schemeClr val="tx1"/>
            </a:solidFill>
            <a:miter lim="800000"/>
            <a:headEnd/>
            <a:tailEnd/>
          </a:ln>
        </p:spPr>
        <p:txBody>
          <a:bodyPr wrap="square">
            <a:spAutoFit/>
          </a:bodyPr>
          <a:lstStyle/>
          <a:p>
            <a:pPr>
              <a:spcBef>
                <a:spcPct val="20000"/>
              </a:spcBef>
              <a:buClr>
                <a:srgbClr val="CC0000"/>
              </a:buClr>
              <a:buFont typeface="Wingdings" pitchFamily="2" charset="2"/>
              <a:buNone/>
            </a:pPr>
            <a:r>
              <a:rPr lang="en-US" sz="1600" b="0" dirty="0"/>
              <a:t>FABI is a program that began in 2001 and has </a:t>
            </a:r>
            <a:r>
              <a:rPr lang="en-US" sz="1600" dirty="0"/>
              <a:t>the</a:t>
            </a:r>
            <a:r>
              <a:rPr lang="en-US" sz="1600" b="0" dirty="0"/>
              <a:t> simple purpose of providing intervention in cases where students have excessive absences.  Absences can be reported manually through the online FABI interface or automatically through classroom attendance scanners.  With the new Attendance Verification process, FABI will be re-evaluated and possibly discontinued next year.</a:t>
            </a:r>
          </a:p>
        </p:txBody>
      </p:sp>
      <p:pic>
        <p:nvPicPr>
          <p:cNvPr id="3" name="Picture 2" descr="Screenshot from Freshman Attendance Based Initiative system with an arrow pointing to an &quot;Alert&quot; checkbox."/>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57449"/>
            <a:ext cx="9144000" cy="4662303"/>
          </a:xfrm>
          <a:prstGeom prst="rect">
            <a:avLst/>
          </a:prstGeom>
        </p:spPr>
      </p:pic>
      <p:sp>
        <p:nvSpPr>
          <p:cNvPr id="4" name="Rounded Rectangle 3">
            <a:extLst>
              <a:ext uri="{C183D7F6-B498-43B3-948B-1728B52AA6E4}">
                <adec:decorative xmlns:adec="http://schemas.microsoft.com/office/drawing/2017/decorative" val="1"/>
              </a:ext>
            </a:extLst>
          </p:cNvPr>
          <p:cNvSpPr/>
          <p:nvPr/>
        </p:nvSpPr>
        <p:spPr>
          <a:xfrm>
            <a:off x="468923" y="3471333"/>
            <a:ext cx="527539" cy="2611640"/>
          </a:xfrm>
          <a:prstGeom prst="roundRect">
            <a:avLst/>
          </a:prstGeom>
          <a:solidFill>
            <a:schemeClr val="bg1">
              <a:lumMod val="85000"/>
            </a:schemeClr>
          </a:solidFill>
          <a:ln>
            <a:noFill/>
            <a:prstDash val="solid"/>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ounded Rectangle 5">
            <a:extLst>
              <a:ext uri="{C183D7F6-B498-43B3-948B-1728B52AA6E4}">
                <adec:decorative xmlns:adec="http://schemas.microsoft.com/office/drawing/2017/decorative" val="1"/>
              </a:ext>
            </a:extLst>
          </p:cNvPr>
          <p:cNvSpPr/>
          <p:nvPr/>
        </p:nvSpPr>
        <p:spPr>
          <a:xfrm>
            <a:off x="2138810" y="3471332"/>
            <a:ext cx="1026421" cy="2657232"/>
          </a:xfrm>
          <a:prstGeom prst="roundRect">
            <a:avLst/>
          </a:prstGeom>
          <a:solidFill>
            <a:schemeClr val="bg1">
              <a:lumMod val="85000"/>
            </a:schemeClr>
          </a:solidFill>
          <a:ln>
            <a:noFill/>
            <a:prstDash val="solid"/>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 Box 5">
            <a:extLst>
              <a:ext uri="{C183D7F6-B498-43B3-948B-1728B52AA6E4}">
                <adec:decorative xmlns:adec="http://schemas.microsoft.com/office/drawing/2017/decorative" val="1"/>
              </a:ext>
            </a:extLst>
          </p:cNvPr>
          <p:cNvSpPr txBox="1">
            <a:spLocks noChangeArrowheads="1"/>
          </p:cNvSpPr>
          <p:nvPr/>
        </p:nvSpPr>
        <p:spPr bwMode="auto">
          <a:xfrm>
            <a:off x="5635571" y="1688701"/>
            <a:ext cx="3133153" cy="584776"/>
          </a:xfrm>
          <a:prstGeom prst="rect">
            <a:avLst/>
          </a:prstGeom>
          <a:solidFill>
            <a:srgbClr val="99CCFF"/>
          </a:solidFill>
          <a:ln w="9525" algn="ctr">
            <a:solidFill>
              <a:schemeClr val="tx1"/>
            </a:solidFill>
            <a:miter lim="800000"/>
            <a:headEnd/>
            <a:tailEnd/>
          </a:ln>
        </p:spPr>
        <p:txBody>
          <a:bodyPr wrap="square">
            <a:spAutoFit/>
          </a:bodyPr>
          <a:lstStyle/>
          <a:p>
            <a:pPr>
              <a:spcBef>
                <a:spcPct val="20000"/>
              </a:spcBef>
              <a:buClr>
                <a:srgbClr val="CC0000"/>
              </a:buClr>
              <a:buFont typeface="Wingdings" pitchFamily="2" charset="2"/>
              <a:buNone/>
            </a:pPr>
            <a:r>
              <a:rPr lang="en-US" sz="1600" b="0" dirty="0"/>
              <a:t>This is another place where you can enter instructor alerts.</a:t>
            </a:r>
          </a:p>
        </p:txBody>
      </p:sp>
      <p:cxnSp>
        <p:nvCxnSpPr>
          <p:cNvPr id="8" name="Straight Arrow Connector 7">
            <a:extLst>
              <a:ext uri="{C183D7F6-B498-43B3-948B-1728B52AA6E4}">
                <adec:decorative xmlns:adec="http://schemas.microsoft.com/office/drawing/2017/decorative" val="1"/>
              </a:ext>
            </a:extLst>
          </p:cNvPr>
          <p:cNvCxnSpPr>
            <a:cxnSpLocks noChangeShapeType="1"/>
          </p:cNvCxnSpPr>
          <p:nvPr/>
        </p:nvCxnSpPr>
        <p:spPr bwMode="auto">
          <a:xfrm flipH="1">
            <a:off x="6382564" y="2371956"/>
            <a:ext cx="211740" cy="1464095"/>
          </a:xfrm>
          <a:prstGeom prst="straightConnector1">
            <a:avLst/>
          </a:prstGeom>
          <a:noFill/>
          <a:ln w="38100" algn="ctr">
            <a:solidFill>
              <a:srgbClr val="C00000"/>
            </a:solidFill>
            <a:round/>
            <a:headEnd/>
            <a:tailEnd type="arrow" w="med" len="med"/>
          </a:ln>
        </p:spPr>
      </p:cxnSp>
    </p:spTree>
    <p:extLst>
      <p:ext uri="{BB962C8B-B14F-4D97-AF65-F5344CB8AC3E}">
        <p14:creationId xmlns:p14="http://schemas.microsoft.com/office/powerpoint/2010/main" val="3720427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Attendance</a:t>
            </a:r>
          </a:p>
        </p:txBody>
      </p:sp>
      <p:sp>
        <p:nvSpPr>
          <p:cNvPr id="7" name="Content Placeholder 2"/>
          <p:cNvSpPr txBox="1">
            <a:spLocks/>
          </p:cNvSpPr>
          <p:nvPr/>
        </p:nvSpPr>
        <p:spPr>
          <a:xfrm>
            <a:off x="152399" y="1784938"/>
            <a:ext cx="8850489" cy="4692061"/>
          </a:xfrm>
          <a:prstGeom prst="rect">
            <a:avLst/>
          </a:prstGeom>
        </p:spPr>
        <p:txBody>
          <a:bodyPr vert="horz">
            <a:normAutofit/>
          </a:bodyPr>
          <a:lstStyle>
            <a:lvl1pPr marL="274320" indent="-274320" algn="l" rtl="0" eaLnBrk="1" latinLnBrk="0" hangingPunct="1">
              <a:spcBef>
                <a:spcPct val="20000"/>
              </a:spcBef>
              <a:buClr>
                <a:srgbClr val="2A3C74"/>
              </a:buClr>
              <a:buSzPct val="85000"/>
              <a:buFont typeface="Wingdings 2"/>
              <a:buChar char=""/>
              <a:defRPr kumimoji="0" lang="en-US" sz="2700" kern="1200">
                <a:solidFill>
                  <a:schemeClr val="tx1"/>
                </a:solidFill>
                <a:latin typeface="Arial" panose="020B0604020202020204" pitchFamily="34" charset="0"/>
                <a:ea typeface="+mn-ea"/>
                <a:cs typeface="Arial" panose="020B0604020202020204" pitchFamily="34" charset="0"/>
              </a:defRPr>
            </a:lvl1pPr>
            <a:lvl2pPr marL="548640" indent="-274320" algn="l" rtl="0" eaLnBrk="1" latinLnBrk="0" hangingPunct="1">
              <a:spcBef>
                <a:spcPct val="20000"/>
              </a:spcBef>
              <a:buClr>
                <a:srgbClr val="AC0000"/>
              </a:buClr>
              <a:buSzPct val="70000"/>
              <a:buFont typeface="Wingdings"/>
              <a:buChar char=""/>
              <a:defRPr kumimoji="0" lang="en-US" sz="2200" kern="1200">
                <a:solidFill>
                  <a:schemeClr val="tx2"/>
                </a:solidFill>
                <a:latin typeface="Arial" panose="020B0604020202020204" pitchFamily="34" charset="0"/>
                <a:ea typeface="+mn-ea"/>
                <a:cs typeface="Arial" panose="020B0604020202020204" pitchFamily="34" charset="0"/>
              </a:defRPr>
            </a:lvl2pPr>
            <a:lvl3pPr marL="822960" indent="-228600" algn="l" rtl="0" eaLnBrk="1" latinLnBrk="0" hangingPunct="1">
              <a:spcBef>
                <a:spcPct val="20000"/>
              </a:spcBef>
              <a:buClr>
                <a:srgbClr val="2A3C74"/>
              </a:buClr>
              <a:buSzPct val="75000"/>
              <a:buFont typeface="Wingdings 2"/>
              <a:buChar char=""/>
              <a:defRPr kumimoji="0" lang="en-US" sz="2000" kern="1200">
                <a:solidFill>
                  <a:schemeClr val="tx1"/>
                </a:solidFill>
                <a:latin typeface="Arial" panose="020B0604020202020204" pitchFamily="34" charset="0"/>
                <a:ea typeface="+mn-ea"/>
                <a:cs typeface="Arial" panose="020B0604020202020204" pitchFamily="34" charset="0"/>
              </a:defRPr>
            </a:lvl3pPr>
            <a:lvl4pPr marL="1097280" indent="-228600" algn="l" rtl="0" eaLnBrk="1" latinLnBrk="0" hangingPunct="1">
              <a:spcBef>
                <a:spcPct val="20000"/>
              </a:spcBef>
              <a:buClr>
                <a:srgbClr val="AC0000"/>
              </a:buClr>
              <a:buSzPct val="70000"/>
              <a:buFont typeface="Wingdings"/>
              <a:buChar char=""/>
              <a:defRPr kumimoji="0" lang="en-US" sz="2000" kern="1200">
                <a:solidFill>
                  <a:schemeClr val="tx2"/>
                </a:solidFill>
                <a:latin typeface="Arial" panose="020B0604020202020204" pitchFamily="34" charset="0"/>
                <a:ea typeface="+mn-ea"/>
                <a:cs typeface="Arial" panose="020B0604020202020204" pitchFamily="34" charset="0"/>
              </a:defRPr>
            </a:lvl4pPr>
            <a:lvl5pPr marL="1371600" indent="-228600" algn="l" rtl="0" eaLnBrk="1" latinLnBrk="0" hangingPunct="1">
              <a:spcBef>
                <a:spcPct val="20000"/>
              </a:spcBef>
              <a:buClr>
                <a:srgbClr val="2A3C74"/>
              </a:buClr>
              <a:buFontTx/>
              <a:buChar char="•"/>
              <a:defRPr kumimoji="0" lang="en-US" sz="1800" kern="120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spcAft>
                <a:spcPts val="600"/>
              </a:spcAft>
            </a:pPr>
            <a:r>
              <a:rPr lang="en-US" dirty="0"/>
              <a:t>The Automated Attendance System was designed to support student retention efforts while lowering the burden placed on faculty members.</a:t>
            </a:r>
          </a:p>
          <a:p>
            <a:pPr>
              <a:spcAft>
                <a:spcPts val="600"/>
              </a:spcAft>
            </a:pPr>
            <a:r>
              <a:rPr lang="en-US" dirty="0"/>
              <a:t>Factors</a:t>
            </a:r>
          </a:p>
          <a:p>
            <a:pPr lvl="1">
              <a:spcAft>
                <a:spcPts val="600"/>
              </a:spcAft>
            </a:pPr>
            <a:r>
              <a:rPr lang="en-US" dirty="0"/>
              <a:t>Record Enrollment</a:t>
            </a:r>
          </a:p>
          <a:p>
            <a:pPr lvl="1">
              <a:spcAft>
                <a:spcPts val="600"/>
              </a:spcAft>
            </a:pPr>
            <a:r>
              <a:rPr lang="en-US" dirty="0"/>
              <a:t>Hybrid Courses</a:t>
            </a:r>
          </a:p>
          <a:p>
            <a:pPr lvl="1">
              <a:spcAft>
                <a:spcPts val="600"/>
              </a:spcAft>
            </a:pPr>
            <a:r>
              <a:rPr lang="en-US" dirty="0"/>
              <a:t>Time Constraints</a:t>
            </a:r>
          </a:p>
          <a:p>
            <a:pPr lvl="1">
              <a:spcAft>
                <a:spcPts val="600"/>
              </a:spcAft>
            </a:pPr>
            <a:r>
              <a:rPr lang="en-US" dirty="0"/>
              <a:t>Attendance Requirements</a:t>
            </a:r>
            <a:br>
              <a:rPr lang="en-US" sz="2000" dirty="0"/>
            </a:br>
            <a:endParaRPr lang="en-US" sz="2000" dirty="0">
              <a:hlinkClick r:id="rId3"/>
            </a:endParaRPr>
          </a:p>
          <a:p>
            <a:pPr marL="274320" lvl="1" indent="0">
              <a:spcAft>
                <a:spcPts val="600"/>
              </a:spcAft>
              <a:buNone/>
            </a:pPr>
            <a:r>
              <a:rPr lang="en-US" sz="2400" dirty="0">
                <a:hlinkClick r:id="rId3"/>
              </a:rPr>
              <a:t>attendance.olemiss.edu</a:t>
            </a:r>
            <a:endParaRPr lang="en-US" sz="2400" dirty="0"/>
          </a:p>
        </p:txBody>
      </p:sp>
      <p:pic>
        <p:nvPicPr>
          <p:cNvPr id="8" name="Picture 5" descr="Nutt Auditorium crowded with students">
            <a:extLs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88004" y="3279316"/>
            <a:ext cx="4263578" cy="3197684"/>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6805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Barcode Scanner</a:t>
            </a:r>
          </a:p>
        </p:txBody>
      </p:sp>
      <p:pic>
        <p:nvPicPr>
          <p:cNvPr id="8" name="Picture 1" descr="Photo of barcode scanner: a black electronic device with a blue screen and the university of mississippi name and logo mounted on a wall with a scanning device on the bottom."/>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4498" y="1723482"/>
            <a:ext cx="6069621" cy="4597568"/>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637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shot showing automated attendance scanner as an option within select rooms."/>
          <p:cNvPicPr>
            <a:picLocks noChangeAspect="1"/>
          </p:cNvPicPr>
          <p:nvPr/>
        </p:nvPicPr>
        <p:blipFill rotWithShape="1">
          <a:blip r:embed="rId3" cstate="email">
            <a:extLst>
              <a:ext uri="{28A0092B-C50C-407E-A947-70E740481C1C}">
                <a14:useLocalDpi xmlns:a14="http://schemas.microsoft.com/office/drawing/2010/main"/>
              </a:ext>
            </a:extLst>
          </a:blip>
          <a:srcRect t="-1"/>
          <a:stretch/>
        </p:blipFill>
        <p:spPr>
          <a:xfrm>
            <a:off x="4343400" y="1971334"/>
            <a:ext cx="4666488" cy="3749040"/>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pic>
        <p:nvPicPr>
          <p:cNvPr id="12" name="Picture 11" descr="Screenshot showing Scanner Configuration Tool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752" y="1966775"/>
            <a:ext cx="3888695" cy="1329624"/>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
        <p:nvSpPr>
          <p:cNvPr id="7" name="Content Placeholder 6"/>
          <p:cNvSpPr>
            <a:spLocks noGrp="1"/>
          </p:cNvSpPr>
          <p:nvPr>
            <p:ph sz="quarter" idx="10"/>
          </p:nvPr>
        </p:nvSpPr>
        <p:spPr>
          <a:xfrm>
            <a:off x="301752" y="3489786"/>
            <a:ext cx="4041648" cy="2941494"/>
          </a:xfrm>
        </p:spPr>
        <p:txBody>
          <a:bodyPr>
            <a:normAutofit/>
          </a:bodyPr>
          <a:lstStyle/>
          <a:p>
            <a:r>
              <a:rPr lang="en-US" sz="2000" dirty="0"/>
              <a:t>Configure Scanner Window</a:t>
            </a:r>
          </a:p>
          <a:p>
            <a:r>
              <a:rPr lang="en-US" sz="2000" dirty="0"/>
              <a:t>View Scanner Logs</a:t>
            </a:r>
          </a:p>
          <a:p>
            <a:r>
              <a:rPr lang="en-US" sz="2000" dirty="0"/>
              <a:t>View / Maintain Attendance</a:t>
            </a:r>
          </a:p>
        </p:txBody>
      </p:sp>
      <p:sp>
        <p:nvSpPr>
          <p:cNvPr id="6" name="Title 5"/>
          <p:cNvSpPr>
            <a:spLocks noGrp="1"/>
          </p:cNvSpPr>
          <p:nvPr>
            <p:ph type="title"/>
          </p:nvPr>
        </p:nvSpPr>
        <p:spPr/>
        <p:txBody>
          <a:bodyPr/>
          <a:lstStyle/>
          <a:p>
            <a:r>
              <a:rPr lang="en-US" dirty="0"/>
              <a:t>Faculty Interface</a:t>
            </a:r>
          </a:p>
        </p:txBody>
      </p:sp>
    </p:spTree>
    <p:extLst>
      <p:ext uri="{BB962C8B-B14F-4D97-AF65-F5344CB8AC3E}">
        <p14:creationId xmlns:p14="http://schemas.microsoft.com/office/powerpoint/2010/main" val="2115575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Manually Update Attendance</a:t>
            </a:r>
          </a:p>
        </p:txBody>
      </p:sp>
      <p:sp>
        <p:nvSpPr>
          <p:cNvPr id="6" name="Content Placeholder 5"/>
          <p:cNvSpPr>
            <a:spLocks noGrp="1"/>
          </p:cNvSpPr>
          <p:nvPr>
            <p:ph sz="quarter" idx="10"/>
          </p:nvPr>
        </p:nvSpPr>
        <p:spPr/>
        <p:txBody>
          <a:bodyPr/>
          <a:lstStyle/>
          <a:p>
            <a:pPr>
              <a:spcAft>
                <a:spcPts val="600"/>
              </a:spcAft>
            </a:pPr>
            <a:r>
              <a:rPr lang="en-US" dirty="0"/>
              <a:t>Select Day</a:t>
            </a:r>
          </a:p>
          <a:p>
            <a:pPr>
              <a:spcAft>
                <a:spcPts val="600"/>
              </a:spcAft>
            </a:pPr>
            <a:r>
              <a:rPr lang="en-US" dirty="0"/>
              <a:t>Find Student</a:t>
            </a:r>
          </a:p>
          <a:p>
            <a:pPr>
              <a:spcAft>
                <a:spcPts val="600"/>
              </a:spcAft>
            </a:pPr>
            <a:r>
              <a:rPr lang="en-US" dirty="0"/>
              <a:t>Update Attendance Record</a:t>
            </a:r>
          </a:p>
          <a:p>
            <a:pPr lvl="1">
              <a:spcAft>
                <a:spcPts val="600"/>
              </a:spcAft>
            </a:pPr>
            <a:r>
              <a:rPr lang="en-US" dirty="0"/>
              <a:t>Class Cancelled</a:t>
            </a:r>
          </a:p>
          <a:p>
            <a:pPr lvl="1">
              <a:spcAft>
                <a:spcPts val="600"/>
              </a:spcAft>
            </a:pPr>
            <a:r>
              <a:rPr lang="en-US" dirty="0"/>
              <a:t>Absent Unexcused</a:t>
            </a:r>
          </a:p>
          <a:p>
            <a:pPr lvl="1">
              <a:spcAft>
                <a:spcPts val="600"/>
              </a:spcAft>
            </a:pPr>
            <a:r>
              <a:rPr lang="en-US" dirty="0"/>
              <a:t>Absent Excused</a:t>
            </a:r>
          </a:p>
          <a:p>
            <a:pPr lvl="1">
              <a:spcAft>
                <a:spcPts val="600"/>
              </a:spcAft>
            </a:pPr>
            <a:r>
              <a:rPr lang="en-US" dirty="0"/>
              <a:t>Present</a:t>
            </a:r>
          </a:p>
        </p:txBody>
      </p:sp>
      <p:pic>
        <p:nvPicPr>
          <p:cNvPr id="8" name="Picture 7" title="Screen shot showing how to maintain attendance within portal"/>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5686" y="1749552"/>
            <a:ext cx="4582327" cy="3914423"/>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0112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599C9-A40E-42FB-8E80-711027F46059}"/>
              </a:ext>
            </a:extLst>
          </p:cNvPr>
          <p:cNvSpPr>
            <a:spLocks noGrp="1"/>
          </p:cNvSpPr>
          <p:nvPr>
            <p:ph type="title"/>
          </p:nvPr>
        </p:nvSpPr>
        <p:spPr/>
        <p:txBody>
          <a:bodyPr/>
          <a:lstStyle/>
          <a:p>
            <a:r>
              <a:rPr lang="en-US" dirty="0"/>
              <a:t>Impact of Security</a:t>
            </a:r>
            <a:r>
              <a:rPr lang="en-US" baseline="0" dirty="0"/>
              <a:t> Breaches</a:t>
            </a:r>
            <a:endParaRPr lang="en-US" dirty="0"/>
          </a:p>
        </p:txBody>
      </p:sp>
      <p:sp>
        <p:nvSpPr>
          <p:cNvPr id="3" name="Content Placeholder 2">
            <a:extLst>
              <a:ext uri="{FF2B5EF4-FFF2-40B4-BE49-F238E27FC236}">
                <a16:creationId xmlns:a16="http://schemas.microsoft.com/office/drawing/2014/main" id="{6126D655-0D14-4340-AB1B-69AF9078DF63}"/>
              </a:ext>
            </a:extLst>
          </p:cNvPr>
          <p:cNvSpPr>
            <a:spLocks noGrp="1"/>
          </p:cNvSpPr>
          <p:nvPr>
            <p:ph sz="quarter" idx="1"/>
          </p:nvPr>
        </p:nvSpPr>
        <p:spPr/>
        <p:txBody>
          <a:bodyPr/>
          <a:lstStyle/>
          <a:p>
            <a:endParaRPr lang="en-US" dirty="0"/>
          </a:p>
        </p:txBody>
      </p:sp>
      <p:pic>
        <p:nvPicPr>
          <p:cNvPr id="5" name="Picture 4" descr="Bubble chart with fluxuations in bubble size used to show the impact of security issues. Facebook, Aadhaar, Spambot, Yahoo, OxyData, Marriot International, River City Media, Microsoft, Twitter, and Indian Citizens appear to be the largest bubbles.">
            <a:extLst>
              <a:ext uri="{FF2B5EF4-FFF2-40B4-BE49-F238E27FC236}">
                <a16:creationId xmlns:a16="http://schemas.microsoft.com/office/drawing/2014/main" id="{7E1EC175-BA70-4A5C-BA8A-7D123A25C66E}"/>
              </a:ext>
            </a:extLst>
          </p:cNvPr>
          <p:cNvPicPr>
            <a:picLocks noChangeAspect="1"/>
          </p:cNvPicPr>
          <p:nvPr/>
        </p:nvPicPr>
        <p:blipFill>
          <a:blip r:embed="rId3"/>
          <a:stretch>
            <a:fillRect/>
          </a:stretch>
        </p:blipFill>
        <p:spPr>
          <a:xfrm>
            <a:off x="0" y="884663"/>
            <a:ext cx="9144000" cy="5694557"/>
          </a:xfrm>
          <a:prstGeom prst="rect">
            <a:avLst/>
          </a:prstGeom>
        </p:spPr>
      </p:pic>
    </p:spTree>
    <p:extLst>
      <p:ext uri="{BB962C8B-B14F-4D97-AF65-F5344CB8AC3E}">
        <p14:creationId xmlns:p14="http://schemas.microsoft.com/office/powerpoint/2010/main" val="2257300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Scanner Log</a:t>
            </a:r>
          </a:p>
        </p:txBody>
      </p:sp>
      <p:sp>
        <p:nvSpPr>
          <p:cNvPr id="5" name="Content Placeholder 4"/>
          <p:cNvSpPr>
            <a:spLocks noGrp="1"/>
          </p:cNvSpPr>
          <p:nvPr>
            <p:ph sz="quarter" idx="10"/>
          </p:nvPr>
        </p:nvSpPr>
        <p:spPr/>
        <p:txBody>
          <a:bodyPr>
            <a:normAutofit fontScale="85000" lnSpcReduction="20000"/>
          </a:bodyPr>
          <a:lstStyle/>
          <a:p>
            <a:r>
              <a:rPr lang="en-US" dirty="0"/>
              <a:t>Class Information</a:t>
            </a:r>
          </a:p>
          <a:p>
            <a:pPr lvl="1"/>
            <a:r>
              <a:rPr lang="en-US" dirty="0"/>
              <a:t>Professor</a:t>
            </a:r>
          </a:p>
          <a:p>
            <a:pPr lvl="1"/>
            <a:r>
              <a:rPr lang="en-US" dirty="0"/>
              <a:t>Room</a:t>
            </a:r>
          </a:p>
          <a:p>
            <a:pPr lvl="1"/>
            <a:r>
              <a:rPr lang="en-US" dirty="0"/>
              <a:t>Day(s)</a:t>
            </a:r>
          </a:p>
          <a:p>
            <a:pPr lvl="1">
              <a:spcAft>
                <a:spcPts val="600"/>
              </a:spcAft>
            </a:pPr>
            <a:r>
              <a:rPr lang="en-US" dirty="0"/>
              <a:t>Scan Window</a:t>
            </a:r>
          </a:p>
          <a:p>
            <a:pPr>
              <a:spcAft>
                <a:spcPts val="600"/>
              </a:spcAft>
            </a:pPr>
            <a:r>
              <a:rPr lang="en-US" dirty="0"/>
              <a:t>Search by Day</a:t>
            </a:r>
          </a:p>
          <a:p>
            <a:r>
              <a:rPr lang="en-US" dirty="0"/>
              <a:t>Filter Results</a:t>
            </a:r>
          </a:p>
          <a:p>
            <a:pPr lvl="1"/>
            <a:r>
              <a:rPr lang="en-US" dirty="0"/>
              <a:t>Valid</a:t>
            </a:r>
          </a:p>
          <a:p>
            <a:pPr lvl="1"/>
            <a:r>
              <a:rPr lang="en-US" dirty="0"/>
              <a:t>Invalid</a:t>
            </a:r>
          </a:p>
          <a:p>
            <a:pPr lvl="1"/>
            <a:r>
              <a:rPr lang="en-US" dirty="0"/>
              <a:t>Not Found</a:t>
            </a:r>
          </a:p>
          <a:p>
            <a:pPr lvl="1">
              <a:spcAft>
                <a:spcPts val="600"/>
              </a:spcAft>
            </a:pPr>
            <a:r>
              <a:rPr lang="en-US" dirty="0"/>
              <a:t>Searching (Processing)</a:t>
            </a:r>
          </a:p>
          <a:p>
            <a:r>
              <a:rPr lang="en-US" dirty="0"/>
              <a:t>Color Coded Scans</a:t>
            </a:r>
          </a:p>
          <a:p>
            <a:pPr lvl="1"/>
            <a:r>
              <a:rPr lang="en-US" dirty="0"/>
              <a:t>Date / Time</a:t>
            </a:r>
          </a:p>
          <a:p>
            <a:pPr lvl="1"/>
            <a:r>
              <a:rPr lang="en-US" dirty="0"/>
              <a:t>Student Name / ID / Picture</a:t>
            </a:r>
          </a:p>
          <a:p>
            <a:pPr lvl="1"/>
            <a:r>
              <a:rPr lang="en-US" dirty="0"/>
              <a:t>Room</a:t>
            </a:r>
          </a:p>
        </p:txBody>
      </p:sp>
      <p:pic>
        <p:nvPicPr>
          <p:cNvPr id="10" name="Picture 9" descr="Sample scanner lo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8576" y="1588065"/>
            <a:ext cx="4971312" cy="4855664"/>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1780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Attendance Scanning</a:t>
            </a:r>
          </a:p>
        </p:txBody>
      </p:sp>
      <p:sp>
        <p:nvSpPr>
          <p:cNvPr id="3" name="Content Placeholder 2"/>
          <p:cNvSpPr>
            <a:spLocks noGrp="1"/>
          </p:cNvSpPr>
          <p:nvPr>
            <p:ph sz="quarter" idx="10"/>
          </p:nvPr>
        </p:nvSpPr>
        <p:spPr>
          <a:xfrm>
            <a:off x="2127503" y="2075631"/>
            <a:ext cx="5068943" cy="4289543"/>
          </a:xfrm>
        </p:spPr>
        <p:txBody>
          <a:bodyPr vert="horz" lIns="91440" tIns="45720" rIns="91440" bIns="45720" anchor="t">
            <a:normAutofit fontScale="92500" lnSpcReduction="10000"/>
          </a:bodyPr>
          <a:lstStyle/>
          <a:p>
            <a:pPr>
              <a:spcAft>
                <a:spcPts val="600"/>
              </a:spcAft>
            </a:pPr>
            <a:r>
              <a:rPr lang="en-US" sz="2800" dirty="0">
                <a:latin typeface="Arial"/>
                <a:cs typeface="Arial"/>
              </a:rPr>
              <a:t>181 Scanners</a:t>
            </a:r>
          </a:p>
          <a:p>
            <a:pPr>
              <a:spcAft>
                <a:spcPts val="600"/>
              </a:spcAft>
            </a:pPr>
            <a:r>
              <a:rPr lang="en-US" sz="2800" dirty="0">
                <a:latin typeface="Arial"/>
                <a:cs typeface="Arial"/>
              </a:rPr>
              <a:t>79 Rooms</a:t>
            </a:r>
          </a:p>
          <a:p>
            <a:pPr>
              <a:spcAft>
                <a:spcPts val="600"/>
              </a:spcAft>
            </a:pPr>
            <a:r>
              <a:rPr lang="en-US" sz="2800" dirty="0">
                <a:latin typeface="Arial"/>
                <a:cs typeface="Arial"/>
              </a:rPr>
              <a:t>6,422 Classes</a:t>
            </a:r>
          </a:p>
          <a:p>
            <a:pPr>
              <a:spcAft>
                <a:spcPts val="600"/>
              </a:spcAft>
            </a:pPr>
            <a:r>
              <a:rPr lang="en-US" sz="2800" dirty="0">
                <a:latin typeface="Arial"/>
                <a:cs typeface="Arial"/>
              </a:rPr>
              <a:t>7,768,590 Scans</a:t>
            </a:r>
          </a:p>
          <a:p>
            <a:pPr>
              <a:spcAft>
                <a:spcPts val="600"/>
              </a:spcAft>
            </a:pPr>
            <a:r>
              <a:rPr lang="en-US" sz="2800" dirty="0">
                <a:latin typeface="Arial"/>
                <a:cs typeface="Arial"/>
              </a:rPr>
              <a:t>2,528,779 Absences</a:t>
            </a:r>
          </a:p>
          <a:p>
            <a:pPr>
              <a:spcAft>
                <a:spcPts val="600"/>
              </a:spcAft>
            </a:pPr>
            <a:r>
              <a:rPr lang="en-US" sz="2800" dirty="0">
                <a:latin typeface="Arial"/>
                <a:cs typeface="Arial"/>
              </a:rPr>
              <a:t>47,046 Students</a:t>
            </a:r>
          </a:p>
          <a:p>
            <a:pPr>
              <a:spcAft>
                <a:spcPts val="600"/>
              </a:spcAft>
            </a:pPr>
            <a:endParaRPr lang="en-US" sz="2800" dirty="0"/>
          </a:p>
          <a:p>
            <a:pPr marL="0" lvl="1" indent="0" algn="ctr">
              <a:spcAft>
                <a:spcPts val="600"/>
              </a:spcAft>
              <a:buClr>
                <a:srgbClr val="2A3C74"/>
              </a:buClr>
              <a:buSzPct val="85000"/>
              <a:buNone/>
            </a:pPr>
            <a:r>
              <a:rPr lang="en-US" sz="2600" dirty="0">
                <a:hlinkClick r:id="rId2"/>
              </a:rPr>
              <a:t>attendance.olemiss.edu</a:t>
            </a:r>
            <a:endParaRPr lang="en-US" sz="2600" dirty="0"/>
          </a:p>
          <a:p>
            <a:pPr>
              <a:spcAft>
                <a:spcPts val="600"/>
              </a:spcAft>
            </a:pPr>
            <a:endParaRPr lang="en-US" sz="2800" dirty="0"/>
          </a:p>
        </p:txBody>
      </p:sp>
    </p:spTree>
    <p:extLst>
      <p:ext uri="{BB962C8B-B14F-4D97-AF65-F5344CB8AC3E}">
        <p14:creationId xmlns:p14="http://schemas.microsoft.com/office/powerpoint/2010/main" val="3218620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01752" y="1217362"/>
            <a:ext cx="2778812" cy="5219965"/>
          </a:xfrm>
        </p:spPr>
        <p:txBody>
          <a:bodyPr vert="horz" lIns="91440" tIns="45720" rIns="91440" bIns="45720" anchor="t">
            <a:noAutofit/>
          </a:bodyPr>
          <a:lstStyle/>
          <a:p>
            <a:pPr fontAlgn="base"/>
            <a:r>
              <a:rPr lang="en-US" sz="1050" dirty="0"/>
              <a:t>Anderson Room 11</a:t>
            </a:r>
          </a:p>
          <a:p>
            <a:r>
              <a:rPr lang="en-US" sz="1050" dirty="0"/>
              <a:t>Anderson Room 137</a:t>
            </a:r>
            <a:endParaRPr lang="en-US" sz="2000" dirty="0"/>
          </a:p>
          <a:p>
            <a:r>
              <a:rPr lang="en-US" sz="1050" dirty="0"/>
              <a:t>Anderson Room 21 (Auditorium)</a:t>
            </a:r>
            <a:endParaRPr lang="en-US" sz="2000" dirty="0"/>
          </a:p>
          <a:p>
            <a:r>
              <a:rPr lang="en-US" sz="1050" dirty="0"/>
              <a:t>Anderson Room 231</a:t>
            </a:r>
            <a:endParaRPr lang="en-US" sz="2000" dirty="0"/>
          </a:p>
          <a:p>
            <a:r>
              <a:rPr lang="en-US" sz="1050" dirty="0"/>
              <a:t>Barnard Observatory Room 105</a:t>
            </a:r>
            <a:endParaRPr lang="en-US" sz="2000" dirty="0"/>
          </a:p>
          <a:p>
            <a:r>
              <a:rPr lang="en-US" sz="1050" dirty="0"/>
              <a:t>Bishop Room 101</a:t>
            </a:r>
            <a:endParaRPr lang="en-US" sz="2000" dirty="0"/>
          </a:p>
          <a:p>
            <a:r>
              <a:rPr lang="en-US" sz="1050" dirty="0"/>
              <a:t>Bishop Room 102</a:t>
            </a:r>
            <a:endParaRPr lang="en-US" sz="2000" dirty="0"/>
          </a:p>
          <a:p>
            <a:r>
              <a:rPr lang="en-US" sz="1050" dirty="0"/>
              <a:t>Bishop Room 103</a:t>
            </a:r>
            <a:endParaRPr lang="en-US" sz="2000" dirty="0"/>
          </a:p>
          <a:p>
            <a:r>
              <a:rPr lang="en-US" sz="1050" dirty="0"/>
              <a:t>Bishop Room 104</a:t>
            </a:r>
            <a:endParaRPr lang="en-US" sz="2000" dirty="0"/>
          </a:p>
          <a:p>
            <a:r>
              <a:rPr lang="en-US" sz="1050" dirty="0"/>
              <a:t>Bishop Room 105</a:t>
            </a:r>
            <a:endParaRPr lang="en-US" sz="2000" dirty="0"/>
          </a:p>
          <a:p>
            <a:r>
              <a:rPr lang="en-US" sz="1050" dirty="0"/>
              <a:t>Bishop Room 106</a:t>
            </a:r>
            <a:endParaRPr lang="en-US" sz="2000" dirty="0"/>
          </a:p>
          <a:p>
            <a:r>
              <a:rPr lang="en-US" sz="1050" dirty="0"/>
              <a:t>Bishop Room 107</a:t>
            </a:r>
            <a:endParaRPr lang="en-US" sz="2000" dirty="0"/>
          </a:p>
          <a:p>
            <a:r>
              <a:rPr lang="en-US" sz="1050" dirty="0"/>
              <a:t>Bishop Room 108</a:t>
            </a:r>
            <a:endParaRPr lang="en-US" sz="2000" dirty="0"/>
          </a:p>
          <a:p>
            <a:r>
              <a:rPr lang="en-US" sz="1050" dirty="0"/>
              <a:t>Bishop Room 112</a:t>
            </a:r>
            <a:endParaRPr lang="en-US" sz="2000" dirty="0"/>
          </a:p>
          <a:p>
            <a:r>
              <a:rPr lang="en-US" sz="1050" dirty="0"/>
              <a:t>Bishop Room 209 (Auditorium)</a:t>
            </a:r>
            <a:endParaRPr lang="en-US" sz="2000" dirty="0"/>
          </a:p>
          <a:p>
            <a:r>
              <a:rPr lang="en-US" sz="1050" dirty="0"/>
              <a:t>Bishop Room 324</a:t>
            </a:r>
            <a:endParaRPr lang="en-US" sz="2000" dirty="0"/>
          </a:p>
          <a:p>
            <a:r>
              <a:rPr lang="en-US" sz="1050" dirty="0"/>
              <a:t>Bondurant Room 204C (Auditorium)</a:t>
            </a:r>
            <a:endParaRPr lang="en-US" sz="2000" dirty="0"/>
          </a:p>
          <a:p>
            <a:r>
              <a:rPr lang="en-US" sz="1050" dirty="0"/>
              <a:t>Brevard Room 122</a:t>
            </a:r>
            <a:endParaRPr lang="en-US" sz="2000" dirty="0"/>
          </a:p>
          <a:p>
            <a:r>
              <a:rPr lang="en-US" sz="1050" dirty="0"/>
              <a:t>Brevard Room 134 (Auditorium)</a:t>
            </a:r>
            <a:endParaRPr lang="en-US" sz="2000" dirty="0"/>
          </a:p>
          <a:p>
            <a:r>
              <a:rPr lang="en-US" sz="1050" dirty="0"/>
              <a:t>Brevard Room 201 (Geology Lab)</a:t>
            </a:r>
            <a:endParaRPr lang="en-US" sz="2000" dirty="0"/>
          </a:p>
          <a:p>
            <a:r>
              <a:rPr lang="en-US" sz="1050" dirty="0"/>
              <a:t>Bryant Room 200</a:t>
            </a:r>
            <a:endParaRPr lang="en-US" sz="2000" dirty="0"/>
          </a:p>
          <a:p>
            <a:r>
              <a:rPr lang="en-US" sz="1050" dirty="0"/>
              <a:t>Bryant Room 209 (Auditorium)</a:t>
            </a:r>
            <a:endParaRPr lang="en-US" sz="2000" dirty="0"/>
          </a:p>
          <a:p>
            <a:r>
              <a:rPr lang="en-US" sz="1050" dirty="0"/>
              <a:t>Carrier Room 211</a:t>
            </a:r>
          </a:p>
          <a:p>
            <a:r>
              <a:rPr lang="en-US" sz="1050" dirty="0">
                <a:latin typeface="Arial"/>
                <a:cs typeface="Arial"/>
              </a:rPr>
              <a:t>Carrier Room 220</a:t>
            </a:r>
          </a:p>
          <a:p>
            <a:r>
              <a:rPr lang="en-US" sz="1050" dirty="0">
                <a:latin typeface="Arial"/>
                <a:cs typeface="Arial"/>
              </a:rPr>
              <a:t>Coulter Room 200</a:t>
            </a:r>
          </a:p>
          <a:p>
            <a:r>
              <a:rPr lang="en-US" sz="1050" dirty="0">
                <a:latin typeface="Arial"/>
                <a:cs typeface="Arial"/>
              </a:rPr>
              <a:t>Coulter Room 204</a:t>
            </a:r>
            <a:endParaRPr lang="en-US" sz="2000" dirty="0"/>
          </a:p>
        </p:txBody>
      </p:sp>
      <p:sp>
        <p:nvSpPr>
          <p:cNvPr id="6" name="Content Placeholder 5"/>
          <p:cNvSpPr>
            <a:spLocks noGrp="1"/>
          </p:cNvSpPr>
          <p:nvPr>
            <p:ph sz="quarter" idx="11"/>
          </p:nvPr>
        </p:nvSpPr>
        <p:spPr>
          <a:xfrm>
            <a:off x="5958981" y="1217362"/>
            <a:ext cx="3050907" cy="5219965"/>
          </a:xfrm>
        </p:spPr>
        <p:txBody>
          <a:bodyPr vert="horz" lIns="91440" tIns="45720" rIns="91440" bIns="45720" anchor="t">
            <a:noAutofit/>
          </a:bodyPr>
          <a:lstStyle/>
          <a:p>
            <a:r>
              <a:rPr lang="en-US" sz="1050" dirty="0"/>
              <a:t>Lamar Room 126</a:t>
            </a:r>
            <a:endParaRPr lang="en-US" sz="2000" dirty="0"/>
          </a:p>
          <a:p>
            <a:r>
              <a:rPr lang="en-US" sz="1050" dirty="0"/>
              <a:t>Lamar Room 127</a:t>
            </a:r>
          </a:p>
          <a:p>
            <a:r>
              <a:rPr lang="en-US" sz="1050" dirty="0"/>
              <a:t>Lamar Room 129</a:t>
            </a:r>
          </a:p>
          <a:p>
            <a:r>
              <a:rPr lang="en-US" sz="1050" dirty="0"/>
              <a:t>Lamar Room 130</a:t>
            </a:r>
          </a:p>
          <a:p>
            <a:r>
              <a:rPr lang="en-US" sz="1050" dirty="0"/>
              <a:t>Lamar Room 131</a:t>
            </a:r>
          </a:p>
          <a:p>
            <a:r>
              <a:rPr lang="en-US" sz="1050" dirty="0"/>
              <a:t>Lamar Room 132</a:t>
            </a:r>
          </a:p>
          <a:p>
            <a:r>
              <a:rPr lang="en-US" sz="1050" dirty="0"/>
              <a:t>Lamar Room 326</a:t>
            </a:r>
          </a:p>
          <a:p>
            <a:r>
              <a:rPr lang="en-US" sz="1050" dirty="0"/>
              <a:t>Lamar Room 327</a:t>
            </a:r>
          </a:p>
          <a:p>
            <a:r>
              <a:rPr lang="en-US" sz="1050" dirty="0"/>
              <a:t>Lamar Room 404 Speaking Center</a:t>
            </a:r>
          </a:p>
          <a:p>
            <a:r>
              <a:rPr lang="en-US" sz="1050" dirty="0"/>
              <a:t>Lamar Room 515</a:t>
            </a:r>
          </a:p>
          <a:p>
            <a:r>
              <a:rPr lang="en-US" sz="1050" dirty="0"/>
              <a:t>Lewis Room 101 (Auditorium)</a:t>
            </a:r>
          </a:p>
          <a:p>
            <a:r>
              <a:rPr lang="en-US" sz="1050" dirty="0"/>
              <a:t>Meek Room 138</a:t>
            </a:r>
          </a:p>
          <a:p>
            <a:r>
              <a:rPr lang="en-US" sz="1050" dirty="0"/>
              <a:t>Music Building Room 102 (Band Hall)</a:t>
            </a:r>
          </a:p>
          <a:p>
            <a:r>
              <a:rPr lang="en-US" sz="1050" dirty="0"/>
              <a:t>Music Building Room 123 Nutt Auditorium</a:t>
            </a:r>
          </a:p>
          <a:p>
            <a:r>
              <a:rPr lang="en-US" sz="1050" dirty="0"/>
              <a:t>Music Building Room 148</a:t>
            </a:r>
          </a:p>
          <a:p>
            <a:r>
              <a:rPr lang="en-US" sz="1050" dirty="0"/>
              <a:t>Music Building Room 153</a:t>
            </a:r>
          </a:p>
          <a:p>
            <a:r>
              <a:rPr lang="en-US" sz="1050" dirty="0"/>
              <a:t>Music Building Room 155</a:t>
            </a:r>
          </a:p>
          <a:p>
            <a:r>
              <a:rPr lang="en-US" sz="1050" dirty="0"/>
              <a:t>Music Building Room 156</a:t>
            </a:r>
          </a:p>
          <a:p>
            <a:r>
              <a:rPr lang="en-US" sz="1050" dirty="0"/>
              <a:t>Music Building Room 157</a:t>
            </a:r>
          </a:p>
          <a:p>
            <a:r>
              <a:rPr lang="en-US" sz="1050" dirty="0"/>
              <a:t>Natural Prod Room 1000</a:t>
            </a:r>
          </a:p>
          <a:p>
            <a:r>
              <a:rPr lang="en-US" sz="1050" dirty="0"/>
              <a:t>Peabody Room 202</a:t>
            </a:r>
          </a:p>
          <a:p>
            <a:r>
              <a:rPr lang="en-US" sz="1050" dirty="0"/>
              <a:t>Peabody Room 206 (Auditorium)</a:t>
            </a:r>
          </a:p>
          <a:p>
            <a:r>
              <a:rPr lang="en-US" sz="1050" dirty="0"/>
              <a:t>Shoemaker Room 303</a:t>
            </a:r>
          </a:p>
          <a:p>
            <a:r>
              <a:rPr lang="en-US" sz="1050" dirty="0"/>
              <a:t>Shoemaker Room 307 (Lab)</a:t>
            </a:r>
          </a:p>
          <a:p>
            <a:r>
              <a:rPr lang="en-US" sz="1050" dirty="0"/>
              <a:t>Shoemaker Room 313 (Lab)</a:t>
            </a:r>
          </a:p>
          <a:p>
            <a:r>
              <a:rPr lang="en-US" sz="1050" dirty="0"/>
              <a:t>Tupelo - Advanced Education Center 252</a:t>
            </a:r>
          </a:p>
          <a:p>
            <a:r>
              <a:rPr lang="en-US" sz="1050" dirty="0">
                <a:latin typeface="Arial"/>
                <a:cs typeface="Arial"/>
              </a:rPr>
              <a:t>Turner Room 205 (Auditorium)</a:t>
            </a:r>
          </a:p>
        </p:txBody>
      </p:sp>
      <p:sp>
        <p:nvSpPr>
          <p:cNvPr id="7" name="Content Placeholder 5"/>
          <p:cNvSpPr txBox="1">
            <a:spLocks/>
          </p:cNvSpPr>
          <p:nvPr/>
        </p:nvSpPr>
        <p:spPr>
          <a:xfrm>
            <a:off x="2923326" y="1218035"/>
            <a:ext cx="3253369" cy="5213919"/>
          </a:xfrm>
          <a:prstGeom prst="rect">
            <a:avLst/>
          </a:prstGeom>
        </p:spPr>
        <p:txBody>
          <a:bodyPr vert="horz" lIns="91440" tIns="45720" rIns="91440" bIns="45720" anchor="t">
            <a:noAutofit/>
          </a:bodyPr>
          <a:lstStyle>
            <a:lvl1pPr marL="274320" indent="-274320" algn="l" rtl="0" eaLnBrk="1" latinLnBrk="0" hangingPunct="1">
              <a:spcBef>
                <a:spcPct val="20000"/>
              </a:spcBef>
              <a:buClr>
                <a:srgbClr val="2A3C74"/>
              </a:buClr>
              <a:buSzPct val="85000"/>
              <a:buFont typeface="Wingdings 2"/>
              <a:buChar char=""/>
              <a:defRPr kumimoji="0" lang="en-US" sz="2400" kern="1200" dirty="0" smtClean="0">
                <a:solidFill>
                  <a:schemeClr val="tx1"/>
                </a:solidFill>
                <a:latin typeface="Arial" panose="020B0604020202020204" pitchFamily="34" charset="0"/>
                <a:ea typeface="+mn-ea"/>
                <a:cs typeface="Arial" panose="020B0604020202020204" pitchFamily="34" charset="0"/>
              </a:defRPr>
            </a:lvl1pPr>
            <a:lvl2pPr marL="548640" indent="-274320" algn="l" rtl="0" eaLnBrk="1" latinLnBrk="0" hangingPunct="1">
              <a:spcBef>
                <a:spcPct val="20000"/>
              </a:spcBef>
              <a:buClr>
                <a:schemeClr val="accent2"/>
              </a:buClr>
              <a:buSzPct val="70000"/>
              <a:buFont typeface="Wingdings"/>
              <a:buChar char=""/>
              <a:defRPr kumimoji="0" lang="en-US" sz="2200" kern="1200" dirty="0" smtClean="0">
                <a:solidFill>
                  <a:schemeClr val="tx2"/>
                </a:solidFill>
                <a:latin typeface="Arial" panose="020B0604020202020204" pitchFamily="34" charset="0"/>
                <a:ea typeface="+mn-ea"/>
                <a:cs typeface="Arial" panose="020B0604020202020204" pitchFamily="34" charset="0"/>
              </a:defRPr>
            </a:lvl2pPr>
            <a:lvl3pPr marL="822960" indent="-228600" algn="l" rtl="0" eaLnBrk="1" latinLnBrk="0" hangingPunct="1">
              <a:spcBef>
                <a:spcPct val="20000"/>
              </a:spcBef>
              <a:buClr>
                <a:srgbClr val="2A3C74"/>
              </a:buClr>
              <a:buSzPct val="75000"/>
              <a:buFont typeface="Wingdings 2"/>
              <a:buChar char=""/>
              <a:defRPr kumimoji="0" lang="en-US" sz="2000" kern="1200" dirty="0" smtClean="0">
                <a:solidFill>
                  <a:schemeClr val="tx1"/>
                </a:solidFill>
                <a:latin typeface="Arial" panose="020B0604020202020204" pitchFamily="34" charset="0"/>
                <a:ea typeface="+mn-ea"/>
                <a:cs typeface="Arial" panose="020B0604020202020204" pitchFamily="34" charset="0"/>
              </a:defRPr>
            </a:lvl3pPr>
            <a:lvl4pPr marL="1097280" indent="-228600" algn="l" rtl="0" eaLnBrk="1" latinLnBrk="0" hangingPunct="1">
              <a:spcBef>
                <a:spcPct val="20000"/>
              </a:spcBef>
              <a:buClr>
                <a:srgbClr val="AC0000"/>
              </a:buClr>
              <a:buSzPct val="70000"/>
              <a:buFont typeface="Wingdings"/>
              <a:buChar char=""/>
              <a:defRPr kumimoji="0" lang="en-US" sz="2000" kern="1200" dirty="0" smtClean="0">
                <a:solidFill>
                  <a:schemeClr val="tx2"/>
                </a:solidFill>
                <a:latin typeface="Arial" panose="020B0604020202020204" pitchFamily="34" charset="0"/>
                <a:ea typeface="+mn-ea"/>
                <a:cs typeface="Arial" panose="020B0604020202020204" pitchFamily="34" charset="0"/>
              </a:defRPr>
            </a:lvl4pPr>
            <a:lvl5pPr marL="1371600" indent="-228600" algn="l" rtl="0" eaLnBrk="1" latinLnBrk="0" hangingPunct="1">
              <a:spcBef>
                <a:spcPct val="20000"/>
              </a:spcBef>
              <a:buClr>
                <a:srgbClr val="2A3C74"/>
              </a:buClr>
              <a:buFontTx/>
              <a:buChar char="•"/>
              <a:defRPr kumimoji="0" lang="en-US" sz="1800" kern="1200" dirty="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1050" dirty="0">
                <a:latin typeface="Arial"/>
                <a:cs typeface="Arial"/>
              </a:rPr>
              <a:t>Coulter Room 211</a:t>
            </a:r>
          </a:p>
          <a:p>
            <a:r>
              <a:rPr lang="en-US" sz="1050" dirty="0">
                <a:latin typeface="Arial"/>
                <a:cs typeface="Arial"/>
              </a:rPr>
              <a:t>Farley Room 202 (Auditorium)</a:t>
            </a:r>
            <a:endParaRPr lang="en-US" sz="1050" dirty="0"/>
          </a:p>
          <a:p>
            <a:r>
              <a:rPr lang="en-US" sz="1050" dirty="0">
                <a:latin typeface="Arial"/>
                <a:cs typeface="Arial"/>
              </a:rPr>
              <a:t>Fed Ex Room 207 (Auditorium)</a:t>
            </a:r>
          </a:p>
          <a:p>
            <a:r>
              <a:rPr lang="en-US" sz="1050" dirty="0">
                <a:latin typeface="Arial"/>
                <a:cs typeface="Arial"/>
              </a:rPr>
              <a:t>Ford Center Auditorium</a:t>
            </a:r>
          </a:p>
          <a:p>
            <a:r>
              <a:rPr lang="en-US" sz="1050" dirty="0">
                <a:latin typeface="Arial"/>
                <a:cs typeface="Arial"/>
              </a:rPr>
              <a:t>Fulton Room 101 (Auditorium)</a:t>
            </a:r>
          </a:p>
          <a:p>
            <a:r>
              <a:rPr lang="en-US" sz="1050" dirty="0">
                <a:latin typeface="Arial"/>
                <a:cs typeface="Arial"/>
              </a:rPr>
              <a:t>Holman Room 30 (Auditorium)</a:t>
            </a:r>
          </a:p>
          <a:p>
            <a:r>
              <a:rPr lang="en-US" sz="1050" dirty="0">
                <a:latin typeface="Arial"/>
                <a:cs typeface="Arial"/>
              </a:rPr>
              <a:t>Honors College Room 016</a:t>
            </a:r>
          </a:p>
          <a:p>
            <a:r>
              <a:rPr lang="en-US" sz="1050" dirty="0">
                <a:latin typeface="Arial"/>
                <a:cs typeface="Arial"/>
              </a:rPr>
              <a:t>Honors College Room 025</a:t>
            </a:r>
          </a:p>
          <a:p>
            <a:r>
              <a:rPr lang="en-US" sz="1050" dirty="0">
                <a:latin typeface="Arial"/>
                <a:cs typeface="Arial"/>
              </a:rPr>
              <a:t>Honors College Room 026</a:t>
            </a:r>
          </a:p>
          <a:p>
            <a:r>
              <a:rPr lang="en-US" sz="1050" dirty="0">
                <a:latin typeface="Arial"/>
                <a:cs typeface="Arial"/>
              </a:rPr>
              <a:t>Honors College Room 027</a:t>
            </a:r>
          </a:p>
          <a:p>
            <a:r>
              <a:rPr lang="en-US" sz="1050" dirty="0">
                <a:latin typeface="Arial"/>
                <a:cs typeface="Arial"/>
              </a:rPr>
              <a:t>Honors College Room 114</a:t>
            </a:r>
          </a:p>
          <a:p>
            <a:r>
              <a:rPr lang="en-US" sz="1050" dirty="0">
                <a:latin typeface="Arial"/>
                <a:cs typeface="Arial"/>
              </a:rPr>
              <a:t>Honors College Room 202</a:t>
            </a:r>
          </a:p>
          <a:p>
            <a:r>
              <a:rPr lang="en-US" sz="1050" dirty="0">
                <a:latin typeface="Arial"/>
                <a:cs typeface="Arial"/>
              </a:rPr>
              <a:t>Honors College Room 208</a:t>
            </a:r>
          </a:p>
          <a:p>
            <a:r>
              <a:rPr lang="en-US" sz="1050" dirty="0">
                <a:latin typeface="Arial"/>
                <a:cs typeface="Arial"/>
              </a:rPr>
              <a:t>Hume Room 101</a:t>
            </a:r>
          </a:p>
          <a:p>
            <a:r>
              <a:rPr lang="en-US" sz="1050" dirty="0">
                <a:latin typeface="Arial"/>
                <a:cs typeface="Arial"/>
              </a:rPr>
              <a:t>Hume Room 106</a:t>
            </a:r>
          </a:p>
          <a:p>
            <a:r>
              <a:rPr lang="en-US" sz="1050" dirty="0">
                <a:latin typeface="Arial"/>
                <a:cs typeface="Arial"/>
              </a:rPr>
              <a:t>Hume Room 107</a:t>
            </a:r>
          </a:p>
          <a:p>
            <a:r>
              <a:rPr lang="en-US" sz="1050" dirty="0">
                <a:latin typeface="Arial"/>
                <a:cs typeface="Arial"/>
              </a:rPr>
              <a:t>Hume Room 108</a:t>
            </a:r>
          </a:p>
          <a:p>
            <a:r>
              <a:rPr lang="en-US" sz="1050" dirty="0">
                <a:latin typeface="Arial"/>
                <a:cs typeface="Arial"/>
              </a:rPr>
              <a:t>Hume Room 109</a:t>
            </a:r>
          </a:p>
          <a:p>
            <a:r>
              <a:rPr lang="en-US" sz="1050" dirty="0">
                <a:latin typeface="Arial"/>
                <a:cs typeface="Arial"/>
              </a:rPr>
              <a:t>Hume Room 110</a:t>
            </a:r>
          </a:p>
          <a:p>
            <a:r>
              <a:rPr lang="en-US" sz="1050" dirty="0">
                <a:latin typeface="Arial"/>
                <a:cs typeface="Arial"/>
              </a:rPr>
              <a:t>Hume Room 111</a:t>
            </a:r>
          </a:p>
          <a:p>
            <a:r>
              <a:rPr lang="en-US" sz="1050" dirty="0">
                <a:latin typeface="Arial"/>
                <a:cs typeface="Arial"/>
              </a:rPr>
              <a:t>Hume Room 112</a:t>
            </a:r>
          </a:p>
          <a:p>
            <a:r>
              <a:rPr lang="en-US" sz="1050" dirty="0">
                <a:latin typeface="Arial"/>
                <a:cs typeface="Arial"/>
              </a:rPr>
              <a:t>Hume Room 113</a:t>
            </a:r>
          </a:p>
          <a:p>
            <a:r>
              <a:rPr lang="en-US" sz="1050" dirty="0">
                <a:latin typeface="Arial"/>
                <a:cs typeface="Arial"/>
              </a:rPr>
              <a:t>Hume Room 201</a:t>
            </a:r>
          </a:p>
          <a:p>
            <a:r>
              <a:rPr lang="en-US" sz="1050" dirty="0">
                <a:latin typeface="Arial"/>
                <a:cs typeface="Arial"/>
              </a:rPr>
              <a:t>Hume Room 203</a:t>
            </a:r>
          </a:p>
          <a:p>
            <a:r>
              <a:rPr lang="en-US" sz="1050" dirty="0">
                <a:latin typeface="Arial"/>
                <a:cs typeface="Arial"/>
              </a:rPr>
              <a:t>Hume Room 221 Statistic Lab</a:t>
            </a:r>
          </a:p>
          <a:p>
            <a:r>
              <a:rPr lang="en-US" sz="1050" dirty="0">
                <a:latin typeface="Arial"/>
                <a:cs typeface="Arial"/>
              </a:rPr>
              <a:t>Jackson Ave. Ctr. Room A001 (Math Lab)</a:t>
            </a:r>
          </a:p>
          <a:p>
            <a:endParaRPr lang="en-US" sz="1050" dirty="0">
              <a:latin typeface="Arial"/>
              <a:cs typeface="Arial"/>
            </a:endParaRPr>
          </a:p>
          <a:p>
            <a:endParaRPr lang="en-US" sz="1050" dirty="0">
              <a:latin typeface="Arial"/>
              <a:cs typeface="Arial"/>
            </a:endParaRPr>
          </a:p>
        </p:txBody>
      </p:sp>
      <p:sp>
        <p:nvSpPr>
          <p:cNvPr id="4" name="Title 3"/>
          <p:cNvSpPr>
            <a:spLocks noGrp="1"/>
          </p:cNvSpPr>
          <p:nvPr>
            <p:ph type="title"/>
          </p:nvPr>
        </p:nvSpPr>
        <p:spPr>
          <a:xfrm>
            <a:off x="152400" y="829113"/>
            <a:ext cx="8857488" cy="480762"/>
          </a:xfrm>
        </p:spPr>
        <p:txBody>
          <a:bodyPr>
            <a:normAutofit fontScale="90000"/>
          </a:bodyPr>
          <a:lstStyle/>
          <a:p>
            <a:r>
              <a:rPr lang="en-US" dirty="0"/>
              <a:t>Scanner Rooms</a:t>
            </a:r>
          </a:p>
        </p:txBody>
      </p:sp>
    </p:spTree>
    <p:extLst>
      <p:ext uri="{BB962C8B-B14F-4D97-AF65-F5344CB8AC3E}">
        <p14:creationId xmlns:p14="http://schemas.microsoft.com/office/powerpoint/2010/main" val="3917409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e graph showing the average number of absences increases as grades (represented by A, A-, B+, B, B-, C+, C, C-, D, and F) worsen."/>
          <p:cNvPicPr>
            <a:picLocks noChangeAspect="1"/>
          </p:cNvPicPr>
          <p:nvPr/>
        </p:nvPicPr>
        <p:blipFill>
          <a:blip r:embed="rId3"/>
          <a:stretch>
            <a:fillRect/>
          </a:stretch>
        </p:blipFill>
        <p:spPr>
          <a:xfrm>
            <a:off x="731519" y="1183640"/>
            <a:ext cx="7631875" cy="4897120"/>
          </a:xfrm>
          <a:prstGeom prst="rect">
            <a:avLst/>
          </a:prstGeom>
        </p:spPr>
      </p:pic>
      <p:sp>
        <p:nvSpPr>
          <p:cNvPr id="3" name="Title 2" hidden="1">
            <a:extLst>
              <a:ext uri="{FF2B5EF4-FFF2-40B4-BE49-F238E27FC236}">
                <a16:creationId xmlns:a16="http://schemas.microsoft.com/office/drawing/2014/main" id="{81304F5C-FC35-0847-BC3A-E5F84EC0C6E4}"/>
              </a:ext>
            </a:extLst>
          </p:cNvPr>
          <p:cNvSpPr>
            <a:spLocks noGrp="1"/>
          </p:cNvSpPr>
          <p:nvPr>
            <p:ph type="title"/>
          </p:nvPr>
        </p:nvSpPr>
        <p:spPr>
          <a:xfrm>
            <a:off x="146755" y="-1150158"/>
            <a:ext cx="8850489" cy="758952"/>
          </a:xfrm>
        </p:spPr>
        <p:txBody>
          <a:bodyPr/>
          <a:lstStyle/>
          <a:p>
            <a:r>
              <a:rPr lang="en-US" dirty="0"/>
              <a:t>Impact</a:t>
            </a:r>
            <a:r>
              <a:rPr lang="en-US" baseline="0" dirty="0"/>
              <a:t> of Attendance on Grades</a:t>
            </a:r>
            <a:endParaRPr lang="en-US" dirty="0"/>
          </a:p>
        </p:txBody>
      </p:sp>
    </p:spTree>
    <p:extLst>
      <p:ext uri="{BB962C8B-B14F-4D97-AF65-F5344CB8AC3E}">
        <p14:creationId xmlns:p14="http://schemas.microsoft.com/office/powerpoint/2010/main" val="17853006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dirty="0"/>
              <a:t>Teacher Evaluations</a:t>
            </a:r>
          </a:p>
        </p:txBody>
      </p:sp>
      <p:sp>
        <p:nvSpPr>
          <p:cNvPr id="10244" name="Rectangle 3"/>
          <p:cNvSpPr>
            <a:spLocks noGrp="1" noChangeArrowheads="1"/>
          </p:cNvSpPr>
          <p:nvPr>
            <p:ph sz="quarter" idx="10"/>
          </p:nvPr>
        </p:nvSpPr>
        <p:spPr/>
        <p:txBody>
          <a:bodyPr>
            <a:normAutofit/>
          </a:bodyPr>
          <a:lstStyle/>
          <a:p>
            <a:pPr>
              <a:spcAft>
                <a:spcPts val="600"/>
              </a:spcAft>
            </a:pPr>
            <a:r>
              <a:rPr lang="en-US" dirty="0"/>
              <a:t>How it works</a:t>
            </a:r>
          </a:p>
          <a:p>
            <a:pPr lvl="1">
              <a:spcAft>
                <a:spcPts val="600"/>
              </a:spcAft>
            </a:pPr>
            <a:r>
              <a:rPr lang="en-US" dirty="0"/>
              <a:t>Timeline</a:t>
            </a:r>
          </a:p>
          <a:p>
            <a:pPr lvl="1">
              <a:spcAft>
                <a:spcPts val="600"/>
              </a:spcAft>
            </a:pPr>
            <a:r>
              <a:rPr lang="en-US" dirty="0"/>
              <a:t>Online submission</a:t>
            </a:r>
          </a:p>
          <a:p>
            <a:pPr lvl="1">
              <a:spcAft>
                <a:spcPts val="600"/>
              </a:spcAft>
            </a:pPr>
            <a:r>
              <a:rPr lang="en-US" dirty="0"/>
              <a:t>Variable questions</a:t>
            </a:r>
          </a:p>
          <a:p>
            <a:pPr lvl="1">
              <a:spcAft>
                <a:spcPts val="600"/>
              </a:spcAft>
            </a:pPr>
            <a:r>
              <a:rPr lang="en-US" dirty="0"/>
              <a:t>One narrative question that is available to all on UM’s intranet</a:t>
            </a:r>
          </a:p>
          <a:p>
            <a:pPr lvl="1">
              <a:spcAft>
                <a:spcPts val="600"/>
              </a:spcAft>
            </a:pPr>
            <a:r>
              <a:rPr lang="en-US" dirty="0"/>
              <a:t>Online reports</a:t>
            </a:r>
          </a:p>
        </p:txBody>
      </p:sp>
      <p:sp>
        <p:nvSpPr>
          <p:cNvPr id="3" name="Content Placeholder 2"/>
          <p:cNvSpPr>
            <a:spLocks noGrp="1"/>
          </p:cNvSpPr>
          <p:nvPr>
            <p:ph sz="quarter" idx="11"/>
          </p:nvPr>
        </p:nvSpPr>
        <p:spPr/>
        <p:txBody>
          <a:bodyPr/>
          <a:lstStyle/>
          <a:p>
            <a:r>
              <a:rPr lang="en-US" dirty="0"/>
              <a:t>Select Teacher Evaluation Results from within myOleMiss</a:t>
            </a:r>
          </a:p>
        </p:txBody>
      </p:sp>
      <p:pic>
        <p:nvPicPr>
          <p:cNvPr id="2" name="Picture 1" descr="Screenshot of teacher evaluation result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1984" y="4455395"/>
            <a:ext cx="5666799" cy="1745309"/>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0436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Text Messaging</a:t>
            </a:r>
          </a:p>
        </p:txBody>
      </p:sp>
      <p:sp>
        <p:nvSpPr>
          <p:cNvPr id="6" name="Content Placeholder 5"/>
          <p:cNvSpPr>
            <a:spLocks noGrp="1"/>
          </p:cNvSpPr>
          <p:nvPr>
            <p:ph idx="1"/>
          </p:nvPr>
        </p:nvSpPr>
        <p:spPr>
          <a:xfrm>
            <a:off x="301751" y="1826422"/>
            <a:ext cx="4100915" cy="4664040"/>
          </a:xfrm>
        </p:spPr>
        <p:txBody>
          <a:bodyPr>
            <a:normAutofit lnSpcReduction="10000"/>
          </a:bodyPr>
          <a:lstStyle/>
          <a:p>
            <a:pPr>
              <a:spcAft>
                <a:spcPts val="600"/>
              </a:spcAft>
            </a:pPr>
            <a:r>
              <a:rPr lang="en-US" dirty="0"/>
              <a:t>Emergency Notifications with RebAlert</a:t>
            </a:r>
          </a:p>
          <a:p>
            <a:pPr>
              <a:spcAft>
                <a:spcPts val="600"/>
              </a:spcAft>
            </a:pPr>
            <a:r>
              <a:rPr lang="en-US" dirty="0"/>
              <a:t>Student cell phone numbers are in class rolls</a:t>
            </a:r>
          </a:p>
          <a:p>
            <a:pPr>
              <a:spcAft>
                <a:spcPts val="600"/>
              </a:spcAft>
            </a:pPr>
            <a:r>
              <a:rPr lang="en-US" dirty="0"/>
              <a:t>Instructors and advisors can send text message to students</a:t>
            </a:r>
          </a:p>
          <a:p>
            <a:pPr lvl="1">
              <a:spcAft>
                <a:spcPts val="600"/>
              </a:spcAft>
            </a:pPr>
            <a:r>
              <a:rPr lang="en-US" dirty="0"/>
              <a:t>No “from address” so be overly clear.</a:t>
            </a:r>
          </a:p>
        </p:txBody>
      </p:sp>
      <p:pic>
        <p:nvPicPr>
          <p:cNvPr id="7" name="Picture 6" descr="The option to send immediate email of text message to students within course administraton menu on myOleMis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8307" y="1889952"/>
            <a:ext cx="4092146" cy="3307277"/>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
        <p:nvSpPr>
          <p:cNvPr id="8" name="Oval 7">
            <a:extLst>
              <a:ext uri="{C183D7F6-B498-43B3-948B-1728B52AA6E4}">
                <adec:decorative xmlns:adec="http://schemas.microsoft.com/office/drawing/2017/decorative" val="1"/>
              </a:ext>
            </a:extLst>
          </p:cNvPr>
          <p:cNvSpPr/>
          <p:nvPr/>
        </p:nvSpPr>
        <p:spPr>
          <a:xfrm>
            <a:off x="4552463" y="4630616"/>
            <a:ext cx="2911230" cy="436358"/>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445896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Topics</a:t>
            </a:r>
          </a:p>
        </p:txBody>
      </p:sp>
      <p:sp>
        <p:nvSpPr>
          <p:cNvPr id="3" name="Content Placeholder 2"/>
          <p:cNvSpPr>
            <a:spLocks noGrp="1"/>
          </p:cNvSpPr>
          <p:nvPr>
            <p:ph sz="quarter" idx="10"/>
          </p:nvPr>
        </p:nvSpPr>
        <p:spPr>
          <a:xfrm>
            <a:off x="301752" y="1814022"/>
            <a:ext cx="4041648" cy="4617258"/>
          </a:xfrm>
        </p:spPr>
        <p:txBody>
          <a:bodyPr>
            <a:normAutofit lnSpcReduction="10000"/>
          </a:bodyPr>
          <a:lstStyle/>
          <a:p>
            <a:pPr>
              <a:spcAft>
                <a:spcPts val="600"/>
              </a:spcAft>
            </a:pPr>
            <a:r>
              <a:rPr lang="en-US" dirty="0"/>
              <a:t>Advisor Interfaces</a:t>
            </a:r>
          </a:p>
          <a:p>
            <a:pPr lvl="1">
              <a:spcAft>
                <a:spcPts val="600"/>
              </a:spcAft>
            </a:pPr>
            <a:r>
              <a:rPr lang="en-US" dirty="0"/>
              <a:t>Multiple Advisor Types</a:t>
            </a:r>
          </a:p>
          <a:p>
            <a:pPr lvl="2">
              <a:spcAft>
                <a:spcPts val="600"/>
              </a:spcAft>
            </a:pPr>
            <a:r>
              <a:rPr lang="en-US" dirty="0"/>
              <a:t>Academic Advisor</a:t>
            </a:r>
          </a:p>
          <a:p>
            <a:pPr lvl="2">
              <a:spcAft>
                <a:spcPts val="600"/>
              </a:spcAft>
            </a:pPr>
            <a:r>
              <a:rPr lang="en-US" dirty="0"/>
              <a:t>Faculty Mentors</a:t>
            </a:r>
          </a:p>
          <a:p>
            <a:pPr lvl="2">
              <a:spcAft>
                <a:spcPts val="600"/>
              </a:spcAft>
            </a:pPr>
            <a:r>
              <a:rPr lang="en-US" dirty="0"/>
              <a:t>Other</a:t>
            </a:r>
          </a:p>
          <a:p>
            <a:pPr>
              <a:spcAft>
                <a:spcPts val="600"/>
              </a:spcAft>
            </a:pPr>
            <a:r>
              <a:rPr lang="en-US" dirty="0"/>
              <a:t>Academic Discipline</a:t>
            </a:r>
          </a:p>
          <a:p>
            <a:pPr>
              <a:spcAft>
                <a:spcPts val="600"/>
              </a:spcAft>
            </a:pPr>
            <a:r>
              <a:rPr lang="en-US" dirty="0"/>
              <a:t>Plagiarism Quiz</a:t>
            </a:r>
          </a:p>
          <a:p>
            <a:pPr>
              <a:spcAft>
                <a:spcPts val="600"/>
              </a:spcAft>
            </a:pPr>
            <a:r>
              <a:rPr lang="en-US" dirty="0"/>
              <a:t>Parent WebIDs</a:t>
            </a:r>
          </a:p>
          <a:p>
            <a:pPr lvl="1">
              <a:spcAft>
                <a:spcPts val="600"/>
              </a:spcAft>
            </a:pPr>
            <a:r>
              <a:rPr lang="en-US" dirty="0"/>
              <a:t>20,000+ accounts</a:t>
            </a:r>
          </a:p>
          <a:p>
            <a:pPr>
              <a:spcAft>
                <a:spcPts val="600"/>
              </a:spcAft>
            </a:pPr>
            <a:r>
              <a:rPr lang="en-US" dirty="0"/>
              <a:t>More …</a:t>
            </a:r>
          </a:p>
          <a:p>
            <a:pPr>
              <a:spcAft>
                <a:spcPts val="600"/>
              </a:spcAft>
            </a:pP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47291" y="1814022"/>
            <a:ext cx="3828141" cy="3995531"/>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67855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title="Screen shot showing Eduroam institutions in the U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6834" y="4049063"/>
            <a:ext cx="4055046" cy="2306895"/>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
        <p:nvSpPr>
          <p:cNvPr id="16" name="Content Placeholder 15"/>
          <p:cNvSpPr>
            <a:spLocks noGrp="1"/>
          </p:cNvSpPr>
          <p:nvPr>
            <p:ph sz="quarter" idx="11"/>
          </p:nvPr>
        </p:nvSpPr>
        <p:spPr>
          <a:xfrm>
            <a:off x="4686834" y="1896225"/>
            <a:ext cx="4263780" cy="4681728"/>
          </a:xfrm>
        </p:spPr>
        <p:txBody>
          <a:bodyPr/>
          <a:lstStyle/>
          <a:p>
            <a:r>
              <a:rPr lang="en-US" dirty="0"/>
              <a:t>Advanced Wireless Access</a:t>
            </a:r>
          </a:p>
          <a:p>
            <a:pPr lvl="1"/>
            <a:r>
              <a:rPr lang="en-US" dirty="0">
                <a:hlinkClick r:id="rId4"/>
              </a:rPr>
              <a:t>wireless.olemiss.edu</a:t>
            </a:r>
            <a:endParaRPr lang="en-US" dirty="0"/>
          </a:p>
          <a:p>
            <a:r>
              <a:rPr lang="en-US" dirty="0"/>
              <a:t>Eduroam</a:t>
            </a:r>
          </a:p>
          <a:p>
            <a:pPr lvl="1"/>
            <a:r>
              <a:rPr lang="en-US" dirty="0">
                <a:hlinkClick r:id="rId5"/>
              </a:rPr>
              <a:t>eduroam.org</a:t>
            </a:r>
            <a:endParaRPr lang="en-US" dirty="0"/>
          </a:p>
          <a:p>
            <a:pPr lvl="1"/>
            <a:r>
              <a:rPr lang="en-US" sz="1400" dirty="0"/>
              <a:t>Lets you use your UM WebID to login to the wireless network of participating institutions</a:t>
            </a:r>
          </a:p>
          <a:p>
            <a:pPr lvl="1"/>
            <a:endParaRPr lang="en-US" sz="1800" dirty="0"/>
          </a:p>
          <a:p>
            <a:endParaRPr lang="en-US" sz="2000" dirty="0"/>
          </a:p>
          <a:p>
            <a:endParaRPr lang="en-US" sz="2000" dirty="0"/>
          </a:p>
        </p:txBody>
      </p:sp>
      <p:pic>
        <p:nvPicPr>
          <p:cNvPr id="21" name="Picture 20" title="Screen shot showing how to set advance wireless option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1720" y="1896225"/>
            <a:ext cx="3981453" cy="4355815"/>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r>
              <a:rPr lang="en-US" dirty="0"/>
              <a:t>UM Network Features</a:t>
            </a:r>
          </a:p>
        </p:txBody>
      </p:sp>
    </p:spTree>
    <p:extLst>
      <p:ext uri="{BB962C8B-B14F-4D97-AF65-F5344CB8AC3E}">
        <p14:creationId xmlns:p14="http://schemas.microsoft.com/office/powerpoint/2010/main" val="39085079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for Chris</a:t>
            </a:r>
          </a:p>
        </p:txBody>
      </p:sp>
      <p:sp>
        <p:nvSpPr>
          <p:cNvPr id="3" name="Content Placeholder 2"/>
          <p:cNvSpPr>
            <a:spLocks noGrp="1"/>
          </p:cNvSpPr>
          <p:nvPr>
            <p:ph sz="quarter" idx="1"/>
          </p:nvPr>
        </p:nvSpPr>
        <p:spPr>
          <a:xfrm>
            <a:off x="301752" y="1886538"/>
            <a:ext cx="8503920" cy="4664040"/>
          </a:xfrm>
        </p:spPr>
        <p:txBody>
          <a:bodyPr>
            <a:normAutofit/>
          </a:bodyPr>
          <a:lstStyle/>
          <a:p>
            <a:r>
              <a:rPr lang="en-US" dirty="0"/>
              <a:t>Chris Reichley</a:t>
            </a:r>
          </a:p>
          <a:p>
            <a:pPr lvl="1"/>
            <a:r>
              <a:rPr lang="en-US" dirty="0">
                <a:hlinkClick r:id="rId2"/>
              </a:rPr>
              <a:t>reichley@olemiss.edu</a:t>
            </a:r>
            <a:endParaRPr lang="en-US" dirty="0"/>
          </a:p>
        </p:txBody>
      </p:sp>
      <p:pic>
        <p:nvPicPr>
          <p:cNvPr id="4" name="Picture 8">
            <a:extLs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6360" y="1886538"/>
            <a:ext cx="3151094" cy="4172483"/>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7727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3" name="Content Placeholder 2"/>
          <p:cNvSpPr>
            <a:spLocks noGrp="1"/>
          </p:cNvSpPr>
          <p:nvPr>
            <p:ph sz="quarter" idx="1"/>
          </p:nvPr>
        </p:nvSpPr>
        <p:spPr>
          <a:xfrm>
            <a:off x="301752" y="1886538"/>
            <a:ext cx="8503920" cy="4664040"/>
          </a:xfrm>
        </p:spPr>
        <p:txBody>
          <a:bodyPr>
            <a:normAutofit fontScale="92500" lnSpcReduction="10000"/>
          </a:bodyPr>
          <a:lstStyle/>
          <a:p>
            <a:r>
              <a:rPr lang="en-US" dirty="0"/>
              <a:t>Brian Hopkins</a:t>
            </a:r>
          </a:p>
          <a:p>
            <a:pPr lvl="1"/>
            <a:r>
              <a:rPr lang="en-US" dirty="0">
                <a:hlinkClick r:id="rId2"/>
              </a:rPr>
              <a:t>bwhopkin@olemiss.edu</a:t>
            </a:r>
            <a:endParaRPr lang="en-US" dirty="0"/>
          </a:p>
          <a:p>
            <a:r>
              <a:rPr lang="en-US" dirty="0"/>
              <a:t>Teresa McCarver</a:t>
            </a:r>
          </a:p>
          <a:p>
            <a:pPr lvl="1"/>
            <a:r>
              <a:rPr lang="en-US" dirty="0">
                <a:hlinkClick r:id="rId3"/>
              </a:rPr>
              <a:t>tmc@olemiss.edu</a:t>
            </a:r>
            <a:endParaRPr lang="en-US" dirty="0"/>
          </a:p>
          <a:p>
            <a:r>
              <a:rPr lang="en-US" dirty="0"/>
              <a:t>Chris Reichley</a:t>
            </a:r>
          </a:p>
          <a:p>
            <a:pPr lvl="1"/>
            <a:r>
              <a:rPr lang="en-US" dirty="0">
                <a:hlinkClick r:id="rId4"/>
              </a:rPr>
              <a:t>reichley@olemiss.edu</a:t>
            </a:r>
            <a:endParaRPr lang="en-US" dirty="0"/>
          </a:p>
          <a:p>
            <a:r>
              <a:rPr lang="en-US" dirty="0"/>
              <a:t>Penny Rice</a:t>
            </a:r>
          </a:p>
          <a:p>
            <a:pPr lvl="1"/>
            <a:r>
              <a:rPr lang="en-US" dirty="0">
                <a:hlinkClick r:id="rId3"/>
              </a:rPr>
              <a:t>parice@olemiss.edu</a:t>
            </a:r>
            <a:endParaRPr lang="en-US" dirty="0"/>
          </a:p>
          <a:p>
            <a:r>
              <a:rPr lang="en-US" dirty="0"/>
              <a:t>Amelia Robbins</a:t>
            </a:r>
          </a:p>
          <a:p>
            <a:pPr lvl="1"/>
            <a:r>
              <a:rPr lang="en-US" dirty="0">
                <a:hlinkClick r:id="rId5"/>
              </a:rPr>
              <a:t>amelia@olemiss.edu</a:t>
            </a:r>
            <a:endParaRPr lang="en-US" dirty="0"/>
          </a:p>
          <a:p>
            <a:r>
              <a:rPr lang="en-US" dirty="0"/>
              <a:t>Lindsey Sneed</a:t>
            </a:r>
          </a:p>
          <a:p>
            <a:pPr lvl="1"/>
            <a:r>
              <a:rPr lang="en-US" dirty="0">
                <a:hlinkClick r:id="rId6"/>
              </a:rPr>
              <a:t>lrs@olemiss.edu</a:t>
            </a:r>
            <a:r>
              <a:rPr lang="en-US" dirty="0"/>
              <a:t>		</a:t>
            </a:r>
          </a:p>
          <a:p>
            <a:pPr lvl="1"/>
            <a:endParaRPr lang="en-US" dirty="0"/>
          </a:p>
        </p:txBody>
      </p:sp>
      <p:pic>
        <p:nvPicPr>
          <p:cNvPr id="4" name="Picture 8">
            <a:extLs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36360" y="1886538"/>
            <a:ext cx="3151094" cy="4172483"/>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5147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Example of an email from UMchancellor@olemiss.edu being marked as [EXTERNAL].">
            <a:extLst>
              <a:ext uri="{FF2B5EF4-FFF2-40B4-BE49-F238E27FC236}">
                <a16:creationId xmlns:a16="http://schemas.microsoft.com/office/drawing/2014/main" id="{548E54DB-C7B7-0044-9314-8B4133C5CF60}"/>
              </a:ext>
            </a:extLst>
          </p:cNvPr>
          <p:cNvGrpSpPr/>
          <p:nvPr/>
        </p:nvGrpSpPr>
        <p:grpSpPr>
          <a:xfrm>
            <a:off x="4230029" y="4081346"/>
            <a:ext cx="4743261" cy="2446081"/>
            <a:chOff x="4230029" y="4081346"/>
            <a:chExt cx="4743261" cy="2446081"/>
          </a:xfrm>
        </p:grpSpPr>
        <p:pic>
          <p:nvPicPr>
            <p:cNvPr id="7" name="Picture 6" descr="Example of an email from UMchancellor@gmail.com being marked as [EXTERNAL].">
              <a:extLst>
                <a:ext uri="{FF2B5EF4-FFF2-40B4-BE49-F238E27FC236}">
                  <a16:creationId xmlns:a16="http://schemas.microsoft.com/office/drawing/2014/main" id="{7A1766CE-1A5C-49F5-9C8A-931888018AFD}"/>
                </a:ext>
              </a:extLst>
            </p:cNvPr>
            <p:cNvPicPr>
              <a:picLocks noChangeAspect="1"/>
            </p:cNvPicPr>
            <p:nvPr/>
          </p:nvPicPr>
          <p:blipFill>
            <a:blip r:embed="rId2"/>
            <a:stretch>
              <a:fillRect/>
            </a:stretch>
          </p:blipFill>
          <p:spPr>
            <a:xfrm>
              <a:off x="4356410" y="4142222"/>
              <a:ext cx="4616880" cy="2385205"/>
            </a:xfrm>
            <a:prstGeom prst="rect">
              <a:avLst/>
            </a:prstGeom>
          </p:spPr>
        </p:pic>
        <p:sp>
          <p:nvSpPr>
            <p:cNvPr id="13" name="Oval 12">
              <a:extLst>
                <a:ext uri="{FF2B5EF4-FFF2-40B4-BE49-F238E27FC236}">
                  <a16:creationId xmlns:a16="http://schemas.microsoft.com/office/drawing/2014/main" id="{6C428304-8099-46E4-80E0-6C016583D0CE}"/>
                </a:ext>
                <a:ext uri="{C183D7F6-B498-43B3-948B-1728B52AA6E4}">
                  <adec:decorative xmlns:adec="http://schemas.microsoft.com/office/drawing/2017/decorative" val="1"/>
                </a:ext>
              </a:extLst>
            </p:cNvPr>
            <p:cNvSpPr/>
            <p:nvPr/>
          </p:nvSpPr>
          <p:spPr>
            <a:xfrm>
              <a:off x="7110761" y="4081346"/>
              <a:ext cx="1115122" cy="356839"/>
            </a:xfrm>
            <a:prstGeom prst="ellipse">
              <a:avLst/>
            </a:prstGeom>
            <a:noFill/>
            <a:ln>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Oval 11">
              <a:extLst>
                <a:ext uri="{FF2B5EF4-FFF2-40B4-BE49-F238E27FC236}">
                  <a16:creationId xmlns:a16="http://schemas.microsoft.com/office/drawing/2014/main" id="{0A1E66CB-72BA-4642-8BAB-D19B54414313}"/>
                </a:ext>
                <a:ext uri="{C183D7F6-B498-43B3-948B-1728B52AA6E4}">
                  <adec:decorative xmlns:adec="http://schemas.microsoft.com/office/drawing/2017/decorative" val="1"/>
                </a:ext>
              </a:extLst>
            </p:cNvPr>
            <p:cNvSpPr/>
            <p:nvPr/>
          </p:nvSpPr>
          <p:spPr>
            <a:xfrm>
              <a:off x="4230029" y="5174166"/>
              <a:ext cx="1115122" cy="356839"/>
            </a:xfrm>
            <a:prstGeom prst="ellipse">
              <a:avLst/>
            </a:prstGeom>
            <a:noFill/>
            <a:ln>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11" name="Picture 10" descr="Example of an email from UMchancellor@olemiss.edu NOT being marked as [EXTERNAL].">
            <a:extLst>
              <a:ext uri="{FF2B5EF4-FFF2-40B4-BE49-F238E27FC236}">
                <a16:creationId xmlns:a16="http://schemas.microsoft.com/office/drawing/2014/main" id="{336E6B00-824C-4700-95DD-5FF60560BE28}"/>
              </a:ext>
            </a:extLst>
          </p:cNvPr>
          <p:cNvPicPr>
            <a:picLocks noChangeAspect="1"/>
          </p:cNvPicPr>
          <p:nvPr/>
        </p:nvPicPr>
        <p:blipFill>
          <a:blip r:embed="rId3"/>
          <a:stretch>
            <a:fillRect/>
          </a:stretch>
        </p:blipFill>
        <p:spPr>
          <a:xfrm>
            <a:off x="78481" y="1669841"/>
            <a:ext cx="4548352" cy="2411505"/>
          </a:xfrm>
          <a:prstGeom prst="rect">
            <a:avLst/>
          </a:prstGeom>
        </p:spPr>
      </p:pic>
      <p:sp>
        <p:nvSpPr>
          <p:cNvPr id="2" name="Title 1">
            <a:extLst>
              <a:ext uri="{FF2B5EF4-FFF2-40B4-BE49-F238E27FC236}">
                <a16:creationId xmlns:a16="http://schemas.microsoft.com/office/drawing/2014/main" id="{E51B32D0-5818-45C2-9929-73725CE91D73}"/>
              </a:ext>
            </a:extLst>
          </p:cNvPr>
          <p:cNvSpPr>
            <a:spLocks noGrp="1"/>
          </p:cNvSpPr>
          <p:nvPr>
            <p:ph type="title"/>
          </p:nvPr>
        </p:nvSpPr>
        <p:spPr/>
        <p:txBody>
          <a:bodyPr/>
          <a:lstStyle/>
          <a:p>
            <a:r>
              <a:rPr lang="en-US" dirty="0"/>
              <a:t>Email Security</a:t>
            </a:r>
          </a:p>
        </p:txBody>
      </p:sp>
    </p:spTree>
    <p:extLst>
      <p:ext uri="{BB962C8B-B14F-4D97-AF65-F5344CB8AC3E}">
        <p14:creationId xmlns:p14="http://schemas.microsoft.com/office/powerpoint/2010/main" val="1376954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sz="quarter" idx="1"/>
          </p:nvPr>
        </p:nvSpPr>
        <p:spPr>
          <a:xfrm>
            <a:off x="301752" y="1886538"/>
            <a:ext cx="8503920" cy="4664040"/>
          </a:xfrm>
        </p:spPr>
        <p:txBody>
          <a:bodyPr/>
          <a:lstStyle/>
          <a:p>
            <a:r>
              <a:rPr lang="en-US" dirty="0"/>
              <a:t>Brian Hopkins</a:t>
            </a:r>
          </a:p>
          <a:p>
            <a:pPr lvl="1"/>
            <a:r>
              <a:rPr lang="en-US" dirty="0">
                <a:hlinkClick r:id="rId2"/>
              </a:rPr>
              <a:t>bwhopkin@olemiss.edu</a:t>
            </a:r>
            <a:r>
              <a:rPr lang="en-US">
                <a:hlinkClick r:id="rId2"/>
              </a:rPr>
              <a:t>	</a:t>
            </a:r>
            <a:r>
              <a:rPr lang="en-US"/>
              <a:t>	</a:t>
            </a:r>
          </a:p>
          <a:p>
            <a:pPr lvl="1"/>
            <a:endParaRPr lang="en-US" dirty="0"/>
          </a:p>
        </p:txBody>
      </p:sp>
      <p:pic>
        <p:nvPicPr>
          <p:cNvPr id="4" name="Picture 8" descr="welcome sign to the Ole Miss campu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6360" y="1886538"/>
            <a:ext cx="3151094" cy="4172483"/>
          </a:xfrm>
          <a:prstGeom prst="rect">
            <a:avLst/>
          </a:prstGeom>
          <a:noFill/>
          <a:ln w="9525">
            <a:solidFill>
              <a:schemeClr val="bg1">
                <a:lumMod val="65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6713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72" y="2282048"/>
            <a:ext cx="7930241" cy="1824872"/>
          </a:xfrm>
        </p:spPr>
        <p:txBody>
          <a:bodyPr>
            <a:noAutofit/>
          </a:bodyPr>
          <a:lstStyle/>
          <a:p>
            <a:r>
              <a:rPr lang="en-US" sz="3200" dirty="0"/>
              <a:t>Faculty Technology Development Center</a:t>
            </a:r>
          </a:p>
        </p:txBody>
      </p:sp>
      <p:sp>
        <p:nvSpPr>
          <p:cNvPr id="3" name="Subtitle 2"/>
          <p:cNvSpPr>
            <a:spLocks noGrp="1"/>
          </p:cNvSpPr>
          <p:nvPr>
            <p:ph type="subTitle" idx="1"/>
          </p:nvPr>
        </p:nvSpPr>
        <p:spPr>
          <a:xfrm>
            <a:off x="1405065" y="4735889"/>
            <a:ext cx="6400800" cy="1752600"/>
          </a:xfrm>
        </p:spPr>
        <p:txBody>
          <a:bodyPr/>
          <a:lstStyle/>
          <a:p>
            <a:r>
              <a:rPr lang="en-US" dirty="0"/>
              <a:t>Penny Rice</a:t>
            </a:r>
          </a:p>
          <a:p>
            <a:r>
              <a:rPr lang="en-US" dirty="0"/>
              <a:t>Amelia Robbins</a:t>
            </a:r>
          </a:p>
        </p:txBody>
      </p:sp>
    </p:spTree>
    <p:extLst>
      <p:ext uri="{BB962C8B-B14F-4D97-AF65-F5344CB8AC3E}">
        <p14:creationId xmlns:p14="http://schemas.microsoft.com/office/powerpoint/2010/main" val="269082009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University slide templat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C0000"/>
      </a:hlink>
      <a:folHlink>
        <a:srgbClr val="0C294C"/>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solidFill>
          <a:schemeClr val="bg1">
            <a:lumMod val="85000"/>
            <a:alpha val="22000"/>
          </a:schemeClr>
        </a:solidFill>
        <a:ln>
          <a:solidFill>
            <a:schemeClr val="bg1">
              <a:lumMod val="85000"/>
            </a:schemeClr>
          </a:solidFill>
          <a:prstDash val="soli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Revised UM Template</Template>
  <TotalTime>4496</TotalTime>
  <Words>2645</Words>
  <Application>Microsoft Macintosh PowerPoint</Application>
  <PresentationFormat>On-screen Show (4:3)</PresentationFormat>
  <Paragraphs>483</Paragraphs>
  <Slides>69</Slides>
  <Notes>35</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Arial</vt:lpstr>
      <vt:lpstr>Calibri</vt:lpstr>
      <vt:lpstr>Georgia</vt:lpstr>
      <vt:lpstr>Wingdings</vt:lpstr>
      <vt:lpstr>Wingdings 2</vt:lpstr>
      <vt:lpstr>University slide template</vt:lpstr>
      <vt:lpstr>Academic Technology New Faculty Orientation 2021</vt:lpstr>
      <vt:lpstr>Welcome to Academic Computing</vt:lpstr>
      <vt:lpstr>Zoom @ UM</vt:lpstr>
      <vt:lpstr>MCSR</vt:lpstr>
      <vt:lpstr>IT Security</vt:lpstr>
      <vt:lpstr>Impact of Security Breaches</vt:lpstr>
      <vt:lpstr>Email Security</vt:lpstr>
      <vt:lpstr>Questions</vt:lpstr>
      <vt:lpstr>Faculty Technology Development Center</vt:lpstr>
      <vt:lpstr>FTDC</vt:lpstr>
      <vt:lpstr>Blackboard</vt:lpstr>
      <vt:lpstr>myOleMiss</vt:lpstr>
      <vt:lpstr>Training</vt:lpstr>
      <vt:lpstr>Attendance</vt:lpstr>
      <vt:lpstr>TACIT</vt:lpstr>
      <vt:lpstr>Software for Departmental Purchase</vt:lpstr>
      <vt:lpstr>UMCT</vt:lpstr>
      <vt:lpstr>What is Blackboard?</vt:lpstr>
      <vt:lpstr>How do I get my course onto Blackboard?</vt:lpstr>
      <vt:lpstr>Logging in to MyOleMiss</vt:lpstr>
      <vt:lpstr>Under the faculty Tab</vt:lpstr>
      <vt:lpstr>Class Rolls and Grades</vt:lpstr>
      <vt:lpstr>Course Listing for Instructors</vt:lpstr>
      <vt:lpstr>Setting Blackboard Options</vt:lpstr>
      <vt:lpstr>Customizing Blackboard Options</vt:lpstr>
      <vt:lpstr>Notable Features</vt:lpstr>
      <vt:lpstr>Panopto</vt:lpstr>
      <vt:lpstr>Blackboard Mobile</vt:lpstr>
      <vt:lpstr>Blackboard Instructor</vt:lpstr>
      <vt:lpstr>Blackboard Assistance</vt:lpstr>
      <vt:lpstr>Qualtrics</vt:lpstr>
      <vt:lpstr>Questions for Penny and Amelia</vt:lpstr>
      <vt:lpstr>Accessibility Solutions</vt:lpstr>
      <vt:lpstr>What is Accessibility?</vt:lpstr>
      <vt:lpstr>Upcoming Virtual  New Faculty  Digital Accessibility Training</vt:lpstr>
      <vt:lpstr>Zoom Live Captions/Transcripts</vt:lpstr>
      <vt:lpstr>Captions for Recorded Video</vt:lpstr>
      <vt:lpstr>UM Document Converter</vt:lpstr>
      <vt:lpstr>Questions for Lindsey</vt:lpstr>
      <vt:lpstr>IT Helpdesk</vt:lpstr>
      <vt:lpstr>Helpdesk</vt:lpstr>
      <vt:lpstr>UM Box</vt:lpstr>
      <vt:lpstr>UM Gmail</vt:lpstr>
      <vt:lpstr>Questions for Teresa</vt:lpstr>
      <vt:lpstr>Faculty Self-Service</vt:lpstr>
      <vt:lpstr>WebID</vt:lpstr>
      <vt:lpstr>Class Rolls and Grade</vt:lpstr>
      <vt:lpstr>Course Listing for Instructor Uses</vt:lpstr>
      <vt:lpstr>Attendance Verification</vt:lpstr>
      <vt:lpstr>Submitting Attendance Verification</vt:lpstr>
      <vt:lpstr>Populated attendance Verification</vt:lpstr>
      <vt:lpstr>Submitting Final Grades</vt:lpstr>
      <vt:lpstr>More on Grading</vt:lpstr>
      <vt:lpstr>Adding Reasons for Absences</vt:lpstr>
      <vt:lpstr>Freshman Attendance Based Initiative</vt:lpstr>
      <vt:lpstr>Automated Attendance</vt:lpstr>
      <vt:lpstr>Barcode Scanner</vt:lpstr>
      <vt:lpstr>Faculty Interface</vt:lpstr>
      <vt:lpstr>Manually Update Attendance</vt:lpstr>
      <vt:lpstr>Scanner Log</vt:lpstr>
      <vt:lpstr>Attendance Scanning</vt:lpstr>
      <vt:lpstr>Scanner Rooms</vt:lpstr>
      <vt:lpstr>Impact of Attendance on Grades</vt:lpstr>
      <vt:lpstr>Teacher Evaluations</vt:lpstr>
      <vt:lpstr>Text Messaging</vt:lpstr>
      <vt:lpstr>Related Topics</vt:lpstr>
      <vt:lpstr>UM Network Features</vt:lpstr>
      <vt:lpstr>Questions for Chris</vt:lpstr>
      <vt:lpstr>For More Information</vt:lpstr>
    </vt:vector>
  </TitlesOfParts>
  <Manager/>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New Faculty Orientation (Accessible)</dc:title>
  <dc:subject/>
  <dc:creator>FTDC</dc:creator>
  <cp:keywords/>
  <dc:description/>
  <cp:lastModifiedBy>Lindsey Sneed</cp:lastModifiedBy>
  <cp:revision>201</cp:revision>
  <cp:lastPrinted>2012-01-26T14:01:56Z</cp:lastPrinted>
  <dcterms:created xsi:type="dcterms:W3CDTF">2013-08-23T12:29:45Z</dcterms:created>
  <dcterms:modified xsi:type="dcterms:W3CDTF">2021-08-20T18:21:41Z</dcterms:modified>
  <cp:category/>
</cp:coreProperties>
</file>